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464" r:id="rId2"/>
    <p:sldId id="461" r:id="rId3"/>
    <p:sldId id="463" r:id="rId4"/>
    <p:sldId id="449" r:id="rId5"/>
    <p:sldId id="403" r:id="rId6"/>
    <p:sldId id="404" r:id="rId7"/>
    <p:sldId id="405" r:id="rId8"/>
    <p:sldId id="406" r:id="rId9"/>
    <p:sldId id="407" r:id="rId10"/>
    <p:sldId id="408" r:id="rId11"/>
    <p:sldId id="409" r:id="rId12"/>
    <p:sldId id="410" r:id="rId13"/>
    <p:sldId id="411" r:id="rId14"/>
    <p:sldId id="412" r:id="rId15"/>
    <p:sldId id="425" r:id="rId16"/>
    <p:sldId id="413" r:id="rId17"/>
    <p:sldId id="427" r:id="rId18"/>
    <p:sldId id="428" r:id="rId19"/>
    <p:sldId id="430" r:id="rId20"/>
    <p:sldId id="435" r:id="rId21"/>
    <p:sldId id="436" r:id="rId22"/>
    <p:sldId id="437" r:id="rId23"/>
    <p:sldId id="438" r:id="rId24"/>
    <p:sldId id="439" r:id="rId25"/>
    <p:sldId id="440" r:id="rId26"/>
    <p:sldId id="433" r:id="rId27"/>
    <p:sldId id="432" r:id="rId28"/>
    <p:sldId id="441" r:id="rId29"/>
    <p:sldId id="443" r:id="rId30"/>
    <p:sldId id="444" r:id="rId31"/>
    <p:sldId id="447" r:id="rId32"/>
    <p:sldId id="446" r:id="rId33"/>
    <p:sldId id="445" r:id="rId34"/>
    <p:sldId id="434" r:id="rId35"/>
    <p:sldId id="450" r:id="rId36"/>
    <p:sldId id="452" r:id="rId37"/>
    <p:sldId id="416" r:id="rId38"/>
    <p:sldId id="454" r:id="rId39"/>
    <p:sldId id="455" r:id="rId40"/>
    <p:sldId id="457" r:id="rId41"/>
    <p:sldId id="451" r:id="rId42"/>
    <p:sldId id="456" r:id="rId43"/>
    <p:sldId id="458" r:id="rId44"/>
    <p:sldId id="459" r:id="rId45"/>
    <p:sldId id="460" r:id="rId46"/>
    <p:sldId id="465" r:id="rId47"/>
    <p:sldId id="466" r:id="rId48"/>
    <p:sldId id="468" r:id="rId49"/>
    <p:sldId id="467" r:id="rId50"/>
    <p:sldId id="469" r:id="rId51"/>
    <p:sldId id="470" r:id="rId52"/>
    <p:sldId id="471" r:id="rId53"/>
    <p:sldId id="472" r:id="rId54"/>
    <p:sldId id="473" r:id="rId55"/>
    <p:sldId id="474" r:id="rId56"/>
    <p:sldId id="475" r:id="rId57"/>
    <p:sldId id="476" r:id="rId58"/>
    <p:sldId id="478" r:id="rId59"/>
    <p:sldId id="479" r:id="rId60"/>
    <p:sldId id="477" r:id="rId6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RK" initials="C" lastIdx="4" clrIdx="0"/>
  <p:cmAuthor id="1" name="Cesar Antunez" initials="C"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66FF"/>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736" autoAdjust="0"/>
    <p:restoredTop sz="97554" autoAdjust="0"/>
  </p:normalViewPr>
  <p:slideViewPr>
    <p:cSldViewPr>
      <p:cViewPr varScale="1">
        <p:scale>
          <a:sx n="51" d="100"/>
          <a:sy n="51" d="100"/>
        </p:scale>
        <p:origin x="-510" y="-90"/>
      </p:cViewPr>
      <p:guideLst>
        <p:guide orient="horz" pos="2160"/>
        <p:guide pos="2880"/>
      </p:guideLst>
    </p:cSldViewPr>
  </p:slideViewPr>
  <p:outlineViewPr>
    <p:cViewPr>
      <p:scale>
        <a:sx n="33" d="100"/>
        <a:sy n="33" d="100"/>
      </p:scale>
      <p:origin x="0" y="2057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D:\Excel%20de%20Modelos%20de%20Gesti&#243;n%20de%20Carter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title>
      <c:layout/>
      <c:txPr>
        <a:bodyPr/>
        <a:lstStyle/>
        <a:p>
          <a:pPr>
            <a:defRPr sz="1200" b="1"/>
          </a:pPr>
          <a:endParaRPr lang="es-ES"/>
        </a:p>
      </c:txPr>
    </c:title>
    <c:plotArea>
      <c:layout>
        <c:manualLayout>
          <c:layoutTarget val="inner"/>
          <c:xMode val="edge"/>
          <c:yMode val="edge"/>
          <c:x val="0.10080832966412068"/>
          <c:y val="0.10114415621775606"/>
          <c:w val="0.84232555180192281"/>
          <c:h val="0.6373809964164816"/>
        </c:manualLayout>
      </c:layout>
      <c:scatterChart>
        <c:scatterStyle val="lineMarker"/>
        <c:ser>
          <c:idx val="0"/>
          <c:order val="0"/>
          <c:tx>
            <c:v>Frontera Eficiente con tasa ciertas</c:v>
          </c:tx>
          <c:xVal>
            <c:numRef>
              <c:f>M.Markowitz!$AR$392:$AR$404</c:f>
              <c:numCache>
                <c:formatCode>0.00%</c:formatCode>
                <c:ptCount val="13"/>
                <c:pt idx="0">
                  <c:v>0</c:v>
                </c:pt>
                <c:pt idx="1">
                  <c:v>1.4999999999999998E-2</c:v>
                </c:pt>
                <c:pt idx="2">
                  <c:v>1.6100000000000003E-2</c:v>
                </c:pt>
                <c:pt idx="3">
                  <c:v>1.7200000000000007E-2</c:v>
                </c:pt>
                <c:pt idx="4">
                  <c:v>1.8300000000000004E-2</c:v>
                </c:pt>
                <c:pt idx="5">
                  <c:v>1.9400000000000004E-2</c:v>
                </c:pt>
                <c:pt idx="6">
                  <c:v>2.0500000000000001E-2</c:v>
                </c:pt>
                <c:pt idx="7">
                  <c:v>2.1600000000000005E-2</c:v>
                </c:pt>
                <c:pt idx="8">
                  <c:v>2.2700000000000005E-2</c:v>
                </c:pt>
                <c:pt idx="9">
                  <c:v>2.3800000000000005E-2</c:v>
                </c:pt>
                <c:pt idx="10">
                  <c:v>2.4900000000000002E-2</c:v>
                </c:pt>
                <c:pt idx="11">
                  <c:v>2.6000000000000002E-2</c:v>
                </c:pt>
                <c:pt idx="12">
                  <c:v>2.7100000000000006E-2</c:v>
                </c:pt>
              </c:numCache>
            </c:numRef>
          </c:xVal>
          <c:yVal>
            <c:numRef>
              <c:f>M.Markowitz!$AQ$392:$AQ$404</c:f>
              <c:numCache>
                <c:formatCode>0.00%</c:formatCode>
                <c:ptCount val="13"/>
                <c:pt idx="0">
                  <c:v>2.0000000000000005E-3</c:v>
                </c:pt>
                <c:pt idx="1">
                  <c:v>3.1000000000000003E-3</c:v>
                </c:pt>
                <c:pt idx="2">
                  <c:v>3.200000000000001E-3</c:v>
                </c:pt>
                <c:pt idx="3">
                  <c:v>3.3000000000000004E-3</c:v>
                </c:pt>
                <c:pt idx="4">
                  <c:v>3.3753670000000006E-3</c:v>
                </c:pt>
                <c:pt idx="5">
                  <c:v>3.4580390000000009E-3</c:v>
                </c:pt>
                <c:pt idx="6">
                  <c:v>3.540712000000001E-3</c:v>
                </c:pt>
                <c:pt idx="7">
                  <c:v>3.6233840000000012E-3</c:v>
                </c:pt>
                <c:pt idx="8">
                  <c:v>3.7060560000000005E-3</c:v>
                </c:pt>
                <c:pt idx="9">
                  <c:v>3.7887290000000011E-3</c:v>
                </c:pt>
                <c:pt idx="10">
                  <c:v>3.8714010000000004E-3</c:v>
                </c:pt>
                <c:pt idx="11">
                  <c:v>3.9540729999999998E-3</c:v>
                </c:pt>
                <c:pt idx="12">
                  <c:v>4.0367460000000008E-3</c:v>
                </c:pt>
              </c:numCache>
            </c:numRef>
          </c:yVal>
        </c:ser>
        <c:axId val="184533760"/>
        <c:axId val="184535296"/>
      </c:scatterChart>
      <c:valAx>
        <c:axId val="184533760"/>
        <c:scaling>
          <c:orientation val="minMax"/>
        </c:scaling>
        <c:axPos val="b"/>
        <c:numFmt formatCode="0.00%" sourceLinked="1"/>
        <c:tickLblPos val="nextTo"/>
        <c:crossAx val="184535296"/>
        <c:crosses val="autoZero"/>
        <c:crossBetween val="midCat"/>
      </c:valAx>
      <c:valAx>
        <c:axId val="184535296"/>
        <c:scaling>
          <c:orientation val="minMax"/>
        </c:scaling>
        <c:axPos val="l"/>
        <c:majorGridlines/>
        <c:numFmt formatCode="0.00%" sourceLinked="1"/>
        <c:tickLblPos val="nextTo"/>
        <c:crossAx val="184533760"/>
        <c:crosses val="autoZero"/>
        <c:crossBetween val="midCat"/>
      </c:valAx>
    </c:plotArea>
    <c:legend>
      <c:legendPos val="r"/>
      <c:layout>
        <c:manualLayout>
          <c:xMode val="edge"/>
          <c:yMode val="edge"/>
          <c:x val="0.16913254740545591"/>
          <c:y val="0.79346621747507873"/>
          <c:w val="0.60907530319619074"/>
          <c:h val="0.1252305336744241"/>
        </c:manualLayout>
      </c:layout>
    </c:legend>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4" Type="http://schemas.openxmlformats.org/officeDocument/2006/relationships/image" Target="../media/image31.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27.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5" Type="http://schemas.openxmlformats.org/officeDocument/2006/relationships/image" Target="../media/image45.wmf"/><Relationship Id="rId4" Type="http://schemas.openxmlformats.org/officeDocument/2006/relationships/image" Target="../media/image44.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55.wmf"/><Relationship Id="rId7" Type="http://schemas.openxmlformats.org/officeDocument/2006/relationships/image" Target="../media/image59.wmf"/><Relationship Id="rId2" Type="http://schemas.openxmlformats.org/officeDocument/2006/relationships/image" Target="../media/image54.wmf"/><Relationship Id="rId1" Type="http://schemas.openxmlformats.org/officeDocument/2006/relationships/image" Target="../media/image53.wmf"/><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 Id="rId4" Type="http://schemas.openxmlformats.org/officeDocument/2006/relationships/image" Target="../media/image65.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image" Target="../media/image66.wmf"/><Relationship Id="rId4" Type="http://schemas.openxmlformats.org/officeDocument/2006/relationships/image" Target="../media/image69.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image" Target="../media/image70.wmf"/><Relationship Id="rId4" Type="http://schemas.openxmlformats.org/officeDocument/2006/relationships/image" Target="../media/image73.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7.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wmf"/><Relationship Id="rId1" Type="http://schemas.openxmlformats.org/officeDocument/2006/relationships/image" Target="../media/image79.wmf"/><Relationship Id="rId4" Type="http://schemas.openxmlformats.org/officeDocument/2006/relationships/image" Target="../media/image82.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image" Target="../media/image85.wmf"/><Relationship Id="rId1" Type="http://schemas.openxmlformats.org/officeDocument/2006/relationships/image" Target="../media/image84.wmf"/><Relationship Id="rId5" Type="http://schemas.openxmlformats.org/officeDocument/2006/relationships/image" Target="../media/image88.wmf"/><Relationship Id="rId4" Type="http://schemas.openxmlformats.org/officeDocument/2006/relationships/image" Target="../media/image87.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90.wmf"/><Relationship Id="rId2" Type="http://schemas.openxmlformats.org/officeDocument/2006/relationships/image" Target="../media/image79.wmf"/><Relationship Id="rId1" Type="http://schemas.openxmlformats.org/officeDocument/2006/relationships/image" Target="../media/image89.wmf"/><Relationship Id="rId5" Type="http://schemas.openxmlformats.org/officeDocument/2006/relationships/image" Target="../media/image92.wmf"/><Relationship Id="rId4" Type="http://schemas.openxmlformats.org/officeDocument/2006/relationships/image" Target="../media/image91.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93.wmf"/><Relationship Id="rId1" Type="http://schemas.openxmlformats.org/officeDocument/2006/relationships/image" Target="../media/image88.wmf"/><Relationship Id="rId5" Type="http://schemas.openxmlformats.org/officeDocument/2006/relationships/image" Target="../media/image95.wmf"/><Relationship Id="rId4" Type="http://schemas.openxmlformats.org/officeDocument/2006/relationships/image" Target="../media/image9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97.wmf"/><Relationship Id="rId1" Type="http://schemas.openxmlformats.org/officeDocument/2006/relationships/image" Target="../media/image77.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102.wmf"/><Relationship Id="rId2" Type="http://schemas.openxmlformats.org/officeDocument/2006/relationships/image" Target="../media/image101.wmf"/><Relationship Id="rId1" Type="http://schemas.openxmlformats.org/officeDocument/2006/relationships/image" Target="../media/image100.wmf"/><Relationship Id="rId4" Type="http://schemas.openxmlformats.org/officeDocument/2006/relationships/image" Target="../media/image103.wmf"/></Relationships>
</file>

<file path=ppt/drawings/_rels/vmlDrawing32.vml.rels><?xml version="1.0" encoding="UTF-8" standalone="yes"?>
<Relationships xmlns="http://schemas.openxmlformats.org/package/2006/relationships"><Relationship Id="rId2" Type="http://schemas.openxmlformats.org/officeDocument/2006/relationships/image" Target="../media/image105.wmf"/><Relationship Id="rId1" Type="http://schemas.openxmlformats.org/officeDocument/2006/relationships/image" Target="../media/image104.w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109.wmf"/><Relationship Id="rId1" Type="http://schemas.openxmlformats.org/officeDocument/2006/relationships/image" Target="../media/image108.wmf"/></Relationships>
</file>

<file path=ppt/drawings/_rels/vmlDrawing34.vml.rels><?xml version="1.0" encoding="UTF-8" standalone="yes"?>
<Relationships xmlns="http://schemas.openxmlformats.org/package/2006/relationships"><Relationship Id="rId3" Type="http://schemas.openxmlformats.org/officeDocument/2006/relationships/image" Target="../media/image112.wmf"/><Relationship Id="rId2" Type="http://schemas.openxmlformats.org/officeDocument/2006/relationships/image" Target="../media/image111.wmf"/><Relationship Id="rId1" Type="http://schemas.openxmlformats.org/officeDocument/2006/relationships/image" Target="../media/image110.wmf"/><Relationship Id="rId4" Type="http://schemas.openxmlformats.org/officeDocument/2006/relationships/image" Target="../media/image113.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image" Target="../media/image114.wmf"/><Relationship Id="rId1" Type="http://schemas.openxmlformats.org/officeDocument/2006/relationships/image" Target="../media/image109.wmf"/></Relationships>
</file>

<file path=ppt/drawings/_rels/vmlDrawing36.vml.rels><?xml version="1.0" encoding="UTF-8" standalone="yes"?>
<Relationships xmlns="http://schemas.openxmlformats.org/package/2006/relationships"><Relationship Id="rId8" Type="http://schemas.openxmlformats.org/officeDocument/2006/relationships/image" Target="../media/image123.wmf"/><Relationship Id="rId3" Type="http://schemas.openxmlformats.org/officeDocument/2006/relationships/image" Target="../media/image118.wmf"/><Relationship Id="rId7" Type="http://schemas.openxmlformats.org/officeDocument/2006/relationships/image" Target="../media/image122.wmf"/><Relationship Id="rId2" Type="http://schemas.openxmlformats.org/officeDocument/2006/relationships/image" Target="../media/image117.wmf"/><Relationship Id="rId1" Type="http://schemas.openxmlformats.org/officeDocument/2006/relationships/image" Target="../media/image116.wmf"/><Relationship Id="rId6" Type="http://schemas.openxmlformats.org/officeDocument/2006/relationships/image" Target="../media/image121.wmf"/><Relationship Id="rId5" Type="http://schemas.openxmlformats.org/officeDocument/2006/relationships/image" Target="../media/image120.wmf"/><Relationship Id="rId4" Type="http://schemas.openxmlformats.org/officeDocument/2006/relationships/image" Target="../media/image119.wmf"/></Relationships>
</file>

<file path=ppt/drawings/_rels/vmlDrawing37.vml.rels><?xml version="1.0" encoding="UTF-8" standalone="yes"?>
<Relationships xmlns="http://schemas.openxmlformats.org/package/2006/relationships"><Relationship Id="rId8" Type="http://schemas.openxmlformats.org/officeDocument/2006/relationships/image" Target="../media/image130.wmf"/><Relationship Id="rId3" Type="http://schemas.openxmlformats.org/officeDocument/2006/relationships/image" Target="../media/image125.wmf"/><Relationship Id="rId7" Type="http://schemas.openxmlformats.org/officeDocument/2006/relationships/image" Target="../media/image129.wmf"/><Relationship Id="rId2" Type="http://schemas.openxmlformats.org/officeDocument/2006/relationships/image" Target="../media/image119.wmf"/><Relationship Id="rId1" Type="http://schemas.openxmlformats.org/officeDocument/2006/relationships/image" Target="../media/image124.wmf"/><Relationship Id="rId6" Type="http://schemas.openxmlformats.org/officeDocument/2006/relationships/image" Target="../media/image128.wmf"/><Relationship Id="rId5" Type="http://schemas.openxmlformats.org/officeDocument/2006/relationships/image" Target="../media/image127.wmf"/><Relationship Id="rId4" Type="http://schemas.openxmlformats.org/officeDocument/2006/relationships/image" Target="../media/image126.wmf"/><Relationship Id="rId9" Type="http://schemas.openxmlformats.org/officeDocument/2006/relationships/image" Target="../media/image131.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133.wmf"/><Relationship Id="rId7" Type="http://schemas.openxmlformats.org/officeDocument/2006/relationships/image" Target="../media/image136.wmf"/><Relationship Id="rId2" Type="http://schemas.openxmlformats.org/officeDocument/2006/relationships/image" Target="../media/image119.wmf"/><Relationship Id="rId1" Type="http://schemas.openxmlformats.org/officeDocument/2006/relationships/image" Target="../media/image132.wmf"/><Relationship Id="rId6" Type="http://schemas.openxmlformats.org/officeDocument/2006/relationships/image" Target="../media/image135.wmf"/><Relationship Id="rId5" Type="http://schemas.openxmlformats.org/officeDocument/2006/relationships/image" Target="../media/image124.wmf"/><Relationship Id="rId4" Type="http://schemas.openxmlformats.org/officeDocument/2006/relationships/image" Target="../media/image134.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138.wmf"/><Relationship Id="rId2" Type="http://schemas.openxmlformats.org/officeDocument/2006/relationships/image" Target="../media/image119.wmf"/><Relationship Id="rId1" Type="http://schemas.openxmlformats.org/officeDocument/2006/relationships/image" Target="../media/image137.wmf"/><Relationship Id="rId5" Type="http://schemas.openxmlformats.org/officeDocument/2006/relationships/image" Target="../media/image140.wmf"/><Relationship Id="rId4" Type="http://schemas.openxmlformats.org/officeDocument/2006/relationships/image" Target="../media/image13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70F95E-434D-4BBE-A5F1-127CEF0FB6DA}" type="datetimeFigureOut">
              <a:rPr lang="es-ES" smtClean="0"/>
              <a:pPr/>
              <a:t>02/06/2011</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09EAD4-376E-4FD1-8FA9-F1BF1029D2A1}" type="slidenum">
              <a:rPr lang="es-ES" smtClean="0"/>
              <a:pPr/>
              <a:t>‹Nº›</a:t>
            </a:fld>
            <a:endParaRPr lang="es-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76610E-DAAA-4B26-8354-4F01A536F1C0}" type="datetimeFigureOut">
              <a:rPr lang="es-ES" smtClean="0"/>
              <a:pPr/>
              <a:t>02/06/2011</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D3F70A-D36A-49EB-BC52-CDB6A952426B}"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3.jpeg"/><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image" Target="../media/image3.jpeg"/><Relationship Id="rId4" Type="http://schemas.openxmlformats.org/officeDocument/2006/relationships/oleObject" Target="../embeddings/oleObject10.bin"/></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image" Target="../media/image3.jpeg"/><Relationship Id="rId4" Type="http://schemas.openxmlformats.org/officeDocument/2006/relationships/oleObject" Target="../embeddings/oleObject11.bin"/></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3.jpeg"/><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8.vml"/><Relationship Id="rId5" Type="http://schemas.openxmlformats.org/officeDocument/2006/relationships/image" Target="../media/image3.jpeg"/><Relationship Id="rId4" Type="http://schemas.openxmlformats.org/officeDocument/2006/relationships/oleObject" Target="../embeddings/oleObject14.bin"/></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image" Target="../media/image3.jpeg"/><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jpeg"/><Relationship Id="rId7"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oleObject" Target="../embeddings/oleObject18.bin"/><Relationship Id="rId5" Type="http://schemas.openxmlformats.org/officeDocument/2006/relationships/oleObject" Target="../embeddings/oleObject17.bin"/><Relationship Id="rId4" Type="http://schemas.openxmlformats.org/officeDocument/2006/relationships/image" Target="../media/image24.gif"/></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oleObject" Target="../embeddings/oleObject22.bin"/><Relationship Id="rId5" Type="http://schemas.openxmlformats.org/officeDocument/2006/relationships/oleObject" Target="../embeddings/oleObject21.bin"/><Relationship Id="rId4" Type="http://schemas.openxmlformats.org/officeDocument/2006/relationships/oleObject" Target="../embeddings/oleObject20.bin"/></Relationships>
</file>

<file path=ppt/slides/_rels/slide2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jpeg"/><Relationship Id="rId7" Type="http://schemas.openxmlformats.org/officeDocument/2006/relationships/oleObject" Target="../embeddings/oleObject26.bin"/><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oleObject" Target="../embeddings/oleObject25.bin"/><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image" Target="../media/image3.jpeg"/><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image" Target="../media/image3.jpeg"/><Relationship Id="rId5" Type="http://schemas.openxmlformats.org/officeDocument/2006/relationships/oleObject" Target="../embeddings/oleObject30.bin"/><Relationship Id="rId4" Type="http://schemas.openxmlformats.org/officeDocument/2006/relationships/oleObject" Target="../embeddings/oleObject29.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image" Target="../media/image2.jpeg"/><Relationship Id="rId7" Type="http://schemas.openxmlformats.org/officeDocument/2006/relationships/oleObject" Target="../embeddings/oleObject33.bin"/><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image" Target="../media/image3.jpeg"/><Relationship Id="rId5" Type="http://schemas.openxmlformats.org/officeDocument/2006/relationships/oleObject" Target="../embeddings/oleObject32.bin"/><Relationship Id="rId10" Type="http://schemas.openxmlformats.org/officeDocument/2006/relationships/oleObject" Target="../embeddings/oleObject36.bin"/><Relationship Id="rId4" Type="http://schemas.openxmlformats.org/officeDocument/2006/relationships/oleObject" Target="../embeddings/oleObject31.bin"/><Relationship Id="rId9" Type="http://schemas.openxmlformats.org/officeDocument/2006/relationships/oleObject" Target="../embeddings/oleObject35.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image" Target="../media/image2.jpeg"/><Relationship Id="rId7" Type="http://schemas.openxmlformats.org/officeDocument/2006/relationships/oleObject" Target="../embeddings/oleObject40.bin"/><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oleObject" Target="../embeddings/oleObject39.bin"/><Relationship Id="rId5" Type="http://schemas.openxmlformats.org/officeDocument/2006/relationships/oleObject" Target="../embeddings/oleObject38.bin"/><Relationship Id="rId4" Type="http://schemas.openxmlformats.org/officeDocument/2006/relationships/oleObject" Target="../embeddings/oleObject37.bin"/><Relationship Id="rId9"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17.vml"/><Relationship Id="rId6" Type="http://schemas.openxmlformats.org/officeDocument/2006/relationships/image" Target="../media/image3.jpeg"/><Relationship Id="rId5" Type="http://schemas.openxmlformats.org/officeDocument/2006/relationships/oleObject" Target="../embeddings/oleObject42.bin"/><Relationship Id="rId4" Type="http://schemas.openxmlformats.org/officeDocument/2006/relationships/image" Target="../media/image24.gif"/></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18.vml"/><Relationship Id="rId6" Type="http://schemas.openxmlformats.org/officeDocument/2006/relationships/image" Target="../media/image3.jpeg"/><Relationship Id="rId5" Type="http://schemas.openxmlformats.org/officeDocument/2006/relationships/oleObject" Target="../embeddings/oleObject43.bin"/><Relationship Id="rId4" Type="http://schemas.openxmlformats.org/officeDocument/2006/relationships/image" Target="../media/image24.gif"/></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19.vml"/><Relationship Id="rId5" Type="http://schemas.openxmlformats.org/officeDocument/2006/relationships/image" Target="../media/image3.jpeg"/><Relationship Id="rId4" Type="http://schemas.openxmlformats.org/officeDocument/2006/relationships/oleObject" Target="../embeddings/oleObject44.bin"/></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48.bin"/><Relationship Id="rId3" Type="http://schemas.openxmlformats.org/officeDocument/2006/relationships/image" Target="../media/image2.jpeg"/><Relationship Id="rId7" Type="http://schemas.openxmlformats.org/officeDocument/2006/relationships/image" Target="../media/image24.gif"/><Relationship Id="rId12"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vmlDrawing" Target="../drawings/vmlDrawing20.vml"/><Relationship Id="rId6" Type="http://schemas.openxmlformats.org/officeDocument/2006/relationships/oleObject" Target="../embeddings/oleObject47.bin"/><Relationship Id="rId11" Type="http://schemas.openxmlformats.org/officeDocument/2006/relationships/oleObject" Target="../embeddings/oleObject51.bin"/><Relationship Id="rId5" Type="http://schemas.openxmlformats.org/officeDocument/2006/relationships/oleObject" Target="../embeddings/oleObject46.bin"/><Relationship Id="rId10" Type="http://schemas.openxmlformats.org/officeDocument/2006/relationships/oleObject" Target="../embeddings/oleObject50.bin"/><Relationship Id="rId4" Type="http://schemas.openxmlformats.org/officeDocument/2006/relationships/oleObject" Target="../embeddings/oleObject45.bin"/><Relationship Id="rId9" Type="http://schemas.openxmlformats.org/officeDocument/2006/relationships/oleObject" Target="../embeddings/oleObject49.bin"/></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61.png"/></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55.bin"/><Relationship Id="rId3" Type="http://schemas.openxmlformats.org/officeDocument/2006/relationships/image" Target="../media/image2.jpeg"/><Relationship Id="rId7" Type="http://schemas.openxmlformats.org/officeDocument/2006/relationships/image" Target="../media/image24.gif"/><Relationship Id="rId2" Type="http://schemas.openxmlformats.org/officeDocument/2006/relationships/slideLayout" Target="../slideLayouts/slideLayout1.xml"/><Relationship Id="rId1" Type="http://schemas.openxmlformats.org/officeDocument/2006/relationships/vmlDrawing" Target="../drawings/vmlDrawing21.vml"/><Relationship Id="rId6" Type="http://schemas.openxmlformats.org/officeDocument/2006/relationships/oleObject" Target="../embeddings/oleObject54.bin"/><Relationship Id="rId5" Type="http://schemas.openxmlformats.org/officeDocument/2006/relationships/oleObject" Target="../embeddings/oleObject53.bin"/><Relationship Id="rId4" Type="http://schemas.openxmlformats.org/officeDocument/2006/relationships/oleObject" Target="../embeddings/oleObject52.bin"/><Relationship Id="rId9" Type="http://schemas.openxmlformats.org/officeDocument/2006/relationships/image" Target="../media/image3.jpeg"/></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image" Target="../media/image2.jpeg"/><Relationship Id="rId7" Type="http://schemas.openxmlformats.org/officeDocument/2006/relationships/oleObject" Target="../embeddings/oleObject58.bin"/><Relationship Id="rId2" Type="http://schemas.openxmlformats.org/officeDocument/2006/relationships/slideLayout" Target="../slideLayouts/slideLayout1.xml"/><Relationship Id="rId1" Type="http://schemas.openxmlformats.org/officeDocument/2006/relationships/vmlDrawing" Target="../drawings/vmlDrawing22.vml"/><Relationship Id="rId6" Type="http://schemas.openxmlformats.org/officeDocument/2006/relationships/image" Target="../media/image24.gif"/><Relationship Id="rId5" Type="http://schemas.openxmlformats.org/officeDocument/2006/relationships/oleObject" Target="../embeddings/oleObject57.bin"/><Relationship Id="rId4" Type="http://schemas.openxmlformats.org/officeDocument/2006/relationships/oleObject" Target="../embeddings/oleObject56.bin"/><Relationship Id="rId9" Type="http://schemas.openxmlformats.org/officeDocument/2006/relationships/image" Target="../media/image3.jpeg"/></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63.bin"/><Relationship Id="rId3" Type="http://schemas.openxmlformats.org/officeDocument/2006/relationships/image" Target="../media/image2.jpeg"/><Relationship Id="rId7" Type="http://schemas.openxmlformats.org/officeDocument/2006/relationships/oleObject" Target="../embeddings/oleObject62.bin"/><Relationship Id="rId2" Type="http://schemas.openxmlformats.org/officeDocument/2006/relationships/slideLayout" Target="../slideLayouts/slideLayout1.xml"/><Relationship Id="rId1" Type="http://schemas.openxmlformats.org/officeDocument/2006/relationships/vmlDrawing" Target="../drawings/vmlDrawing23.vml"/><Relationship Id="rId6" Type="http://schemas.openxmlformats.org/officeDocument/2006/relationships/oleObject" Target="../embeddings/oleObject61.bin"/><Relationship Id="rId5" Type="http://schemas.openxmlformats.org/officeDocument/2006/relationships/image" Target="../media/image24.gif"/><Relationship Id="rId4" Type="http://schemas.openxmlformats.org/officeDocument/2006/relationships/oleObject" Target="../embeddings/oleObject60.bin"/><Relationship Id="rId9"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vmlDrawing" Target="../drawings/vmlDrawing24.vml"/><Relationship Id="rId6" Type="http://schemas.openxmlformats.org/officeDocument/2006/relationships/oleObject" Target="../embeddings/oleObject66.bin"/><Relationship Id="rId5" Type="http://schemas.openxmlformats.org/officeDocument/2006/relationships/oleObject" Target="../embeddings/oleObject65.bin"/><Relationship Id="rId4" Type="http://schemas.openxmlformats.org/officeDocument/2006/relationships/oleObject" Target="../embeddings/oleObject64.bin"/></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vmlDrawing" Target="../drawings/vmlDrawing25.vml"/><Relationship Id="rId6" Type="http://schemas.openxmlformats.org/officeDocument/2006/relationships/oleObject" Target="../embeddings/oleObject68.bin"/><Relationship Id="rId5" Type="http://schemas.openxmlformats.org/officeDocument/2006/relationships/image" Target="../media/image78.png"/><Relationship Id="rId4" Type="http://schemas.openxmlformats.org/officeDocument/2006/relationships/oleObject" Target="../embeddings/oleObject67.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71.bin"/><Relationship Id="rId3" Type="http://schemas.openxmlformats.org/officeDocument/2006/relationships/image" Target="../media/image2.jpeg"/><Relationship Id="rId7" Type="http://schemas.openxmlformats.org/officeDocument/2006/relationships/oleObject" Target="../embeddings/oleObject70.bin"/><Relationship Id="rId2" Type="http://schemas.openxmlformats.org/officeDocument/2006/relationships/slideLayout" Target="../slideLayouts/slideLayout1.xml"/><Relationship Id="rId1" Type="http://schemas.openxmlformats.org/officeDocument/2006/relationships/vmlDrawing" Target="../drawings/vmlDrawing26.vml"/><Relationship Id="rId6" Type="http://schemas.openxmlformats.org/officeDocument/2006/relationships/oleObject" Target="../embeddings/oleObject69.bin"/><Relationship Id="rId5" Type="http://schemas.openxmlformats.org/officeDocument/2006/relationships/image" Target="../media/image24.gif"/><Relationship Id="rId10" Type="http://schemas.openxmlformats.org/officeDocument/2006/relationships/image" Target="../media/image3.jpeg"/><Relationship Id="rId4" Type="http://schemas.openxmlformats.org/officeDocument/2006/relationships/image" Target="../media/image83.png"/><Relationship Id="rId9" Type="http://schemas.openxmlformats.org/officeDocument/2006/relationships/oleObject" Target="../embeddings/oleObject72.bin"/></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76.bin"/><Relationship Id="rId3" Type="http://schemas.openxmlformats.org/officeDocument/2006/relationships/image" Target="../media/image2.jpeg"/><Relationship Id="rId7" Type="http://schemas.openxmlformats.org/officeDocument/2006/relationships/oleObject" Target="../embeddings/oleObject75.bin"/><Relationship Id="rId2" Type="http://schemas.openxmlformats.org/officeDocument/2006/relationships/slideLayout" Target="../slideLayouts/slideLayout1.xml"/><Relationship Id="rId1" Type="http://schemas.openxmlformats.org/officeDocument/2006/relationships/vmlDrawing" Target="../drawings/vmlDrawing27.vml"/><Relationship Id="rId6" Type="http://schemas.openxmlformats.org/officeDocument/2006/relationships/oleObject" Target="../embeddings/oleObject74.bin"/><Relationship Id="rId5" Type="http://schemas.openxmlformats.org/officeDocument/2006/relationships/oleObject" Target="../embeddings/oleObject73.bin"/><Relationship Id="rId10" Type="http://schemas.openxmlformats.org/officeDocument/2006/relationships/image" Target="../media/image3.jpeg"/><Relationship Id="rId4" Type="http://schemas.openxmlformats.org/officeDocument/2006/relationships/image" Target="../media/image24.gif"/><Relationship Id="rId9" Type="http://schemas.openxmlformats.org/officeDocument/2006/relationships/oleObject" Target="../embeddings/oleObject77.bin"/></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82.bin"/><Relationship Id="rId3" Type="http://schemas.openxmlformats.org/officeDocument/2006/relationships/image" Target="../media/image2.jpeg"/><Relationship Id="rId7" Type="http://schemas.openxmlformats.org/officeDocument/2006/relationships/oleObject" Target="../embeddings/oleObject81.bin"/><Relationship Id="rId2" Type="http://schemas.openxmlformats.org/officeDocument/2006/relationships/slideLayout" Target="../slideLayouts/slideLayout1.xml"/><Relationship Id="rId1" Type="http://schemas.openxmlformats.org/officeDocument/2006/relationships/vmlDrawing" Target="../drawings/vmlDrawing28.vml"/><Relationship Id="rId6" Type="http://schemas.openxmlformats.org/officeDocument/2006/relationships/oleObject" Target="../embeddings/oleObject80.bin"/><Relationship Id="rId5" Type="http://schemas.openxmlformats.org/officeDocument/2006/relationships/oleObject" Target="../embeddings/oleObject79.bin"/><Relationship Id="rId4" Type="http://schemas.openxmlformats.org/officeDocument/2006/relationships/oleObject" Target="../embeddings/oleObject78.bin"/><Relationship Id="rId9" Type="http://schemas.openxmlformats.org/officeDocument/2006/relationships/image" Target="../media/image3.jpeg"/></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85.bin"/><Relationship Id="rId3" Type="http://schemas.openxmlformats.org/officeDocument/2006/relationships/image" Target="../media/image2.jpeg"/><Relationship Id="rId7" Type="http://schemas.openxmlformats.org/officeDocument/2006/relationships/oleObject" Target="../embeddings/oleObject84.bin"/><Relationship Id="rId2" Type="http://schemas.openxmlformats.org/officeDocument/2006/relationships/slideLayout" Target="../slideLayouts/slideLayout1.xml"/><Relationship Id="rId1" Type="http://schemas.openxmlformats.org/officeDocument/2006/relationships/vmlDrawing" Target="../drawings/vmlDrawing29.vml"/><Relationship Id="rId6" Type="http://schemas.openxmlformats.org/officeDocument/2006/relationships/image" Target="../media/image3.jpeg"/><Relationship Id="rId11" Type="http://schemas.openxmlformats.org/officeDocument/2006/relationships/image" Target="../media/image96.png"/><Relationship Id="rId5" Type="http://schemas.openxmlformats.org/officeDocument/2006/relationships/oleObject" Target="../embeddings/oleObject83.bin"/><Relationship Id="rId10" Type="http://schemas.openxmlformats.org/officeDocument/2006/relationships/oleObject" Target="../embeddings/oleObject87.bin"/><Relationship Id="rId4" Type="http://schemas.openxmlformats.org/officeDocument/2006/relationships/image" Target="../media/image24.gif"/><Relationship Id="rId9" Type="http://schemas.openxmlformats.org/officeDocument/2006/relationships/oleObject" Target="../embeddings/oleObject86.bin"/></Relationships>
</file>

<file path=ppt/slides/_rels/slide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oleObject" Target="../embeddings/oleObject89.bin"/><Relationship Id="rId2" Type="http://schemas.openxmlformats.org/officeDocument/2006/relationships/slideLayout" Target="../slideLayouts/slideLayout1.xml"/><Relationship Id="rId1" Type="http://schemas.openxmlformats.org/officeDocument/2006/relationships/vmlDrawing" Target="../drawings/vmlDrawing30.vml"/><Relationship Id="rId6" Type="http://schemas.openxmlformats.org/officeDocument/2006/relationships/oleObject" Target="../embeddings/oleObject88.bin"/><Relationship Id="rId5" Type="http://schemas.openxmlformats.org/officeDocument/2006/relationships/image" Target="../media/image98.png"/><Relationship Id="rId4" Type="http://schemas.openxmlformats.org/officeDocument/2006/relationships/image" Target="../media/image3.jpeg"/></Relationships>
</file>

<file path=ppt/slides/_rels/slide4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99.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3.jpeg"/><Relationship Id="rId4" Type="http://schemas.openxmlformats.org/officeDocument/2006/relationships/oleObject" Target="../embeddings/oleObject1.bin"/></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92.bin"/><Relationship Id="rId3" Type="http://schemas.openxmlformats.org/officeDocument/2006/relationships/image" Target="../media/image2.jpeg"/><Relationship Id="rId7" Type="http://schemas.openxmlformats.org/officeDocument/2006/relationships/oleObject" Target="../embeddings/oleObject91.bin"/><Relationship Id="rId2" Type="http://schemas.openxmlformats.org/officeDocument/2006/relationships/slideLayout" Target="../slideLayouts/slideLayout1.xml"/><Relationship Id="rId1" Type="http://schemas.openxmlformats.org/officeDocument/2006/relationships/vmlDrawing" Target="../drawings/vmlDrawing31.vml"/><Relationship Id="rId6" Type="http://schemas.openxmlformats.org/officeDocument/2006/relationships/oleObject" Target="../embeddings/oleObject90.bin"/><Relationship Id="rId5" Type="http://schemas.openxmlformats.org/officeDocument/2006/relationships/image" Target="../media/image24.gif"/><Relationship Id="rId4" Type="http://schemas.openxmlformats.org/officeDocument/2006/relationships/image" Target="../media/image3.jpeg"/><Relationship Id="rId9" Type="http://schemas.openxmlformats.org/officeDocument/2006/relationships/oleObject" Target="../embeddings/oleObject93.bin"/></Relationships>
</file>

<file path=ppt/slides/_rels/slide51.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2.jpeg"/><Relationship Id="rId7" Type="http://schemas.openxmlformats.org/officeDocument/2006/relationships/oleObject" Target="../embeddings/oleObject95.bin"/><Relationship Id="rId2" Type="http://schemas.openxmlformats.org/officeDocument/2006/relationships/slideLayout" Target="../slideLayouts/slideLayout1.xml"/><Relationship Id="rId1" Type="http://schemas.openxmlformats.org/officeDocument/2006/relationships/vmlDrawing" Target="../drawings/vmlDrawing32.vml"/><Relationship Id="rId6" Type="http://schemas.openxmlformats.org/officeDocument/2006/relationships/oleObject" Target="../embeddings/oleObject94.bin"/><Relationship Id="rId5" Type="http://schemas.openxmlformats.org/officeDocument/2006/relationships/image" Target="../media/image24.gif"/><Relationship Id="rId4" Type="http://schemas.openxmlformats.org/officeDocument/2006/relationships/image" Target="../media/image3.jpeg"/></Relationships>
</file>

<file path=ppt/slides/_rels/slide5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07.png"/></Relationships>
</file>

<file path=ppt/slides/_rels/slide5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oleObject" Target="../embeddings/oleObject97.bin"/><Relationship Id="rId2" Type="http://schemas.openxmlformats.org/officeDocument/2006/relationships/slideLayout" Target="../slideLayouts/slideLayout1.xml"/><Relationship Id="rId1" Type="http://schemas.openxmlformats.org/officeDocument/2006/relationships/vmlDrawing" Target="../drawings/vmlDrawing33.vml"/><Relationship Id="rId6" Type="http://schemas.openxmlformats.org/officeDocument/2006/relationships/oleObject" Target="../embeddings/oleObject96.bin"/><Relationship Id="rId5" Type="http://schemas.openxmlformats.org/officeDocument/2006/relationships/image" Target="../media/image24.gif"/><Relationship Id="rId4" Type="http://schemas.openxmlformats.org/officeDocument/2006/relationships/image" Target="../media/image3.jpeg"/></Relationships>
</file>

<file path=ppt/slides/_rels/slide5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jpeg"/><Relationship Id="rId7" Type="http://schemas.openxmlformats.org/officeDocument/2006/relationships/oleObject" Target="../embeddings/oleObject100.bin"/><Relationship Id="rId2" Type="http://schemas.openxmlformats.org/officeDocument/2006/relationships/slideLayout" Target="../slideLayouts/slideLayout1.xml"/><Relationship Id="rId1" Type="http://schemas.openxmlformats.org/officeDocument/2006/relationships/vmlDrawing" Target="../drawings/vmlDrawing34.vml"/><Relationship Id="rId6" Type="http://schemas.openxmlformats.org/officeDocument/2006/relationships/oleObject" Target="../embeddings/oleObject99.bin"/><Relationship Id="rId5" Type="http://schemas.openxmlformats.org/officeDocument/2006/relationships/oleObject" Target="../embeddings/oleObject98.bin"/><Relationship Id="rId4" Type="http://schemas.openxmlformats.org/officeDocument/2006/relationships/image" Target="../media/image24.gif"/><Relationship Id="rId9" Type="http://schemas.openxmlformats.org/officeDocument/2006/relationships/oleObject" Target="../embeddings/oleObject101.bin"/></Relationships>
</file>

<file path=ppt/slides/_rels/slide55.xml.rels><?xml version="1.0" encoding="UTF-8" standalone="yes"?>
<Relationships xmlns="http://schemas.openxmlformats.org/package/2006/relationships"><Relationship Id="rId8" Type="http://schemas.openxmlformats.org/officeDocument/2006/relationships/oleObject" Target="../embeddings/oleObject104.bin"/><Relationship Id="rId3" Type="http://schemas.openxmlformats.org/officeDocument/2006/relationships/image" Target="../media/image2.jpeg"/><Relationship Id="rId7" Type="http://schemas.openxmlformats.org/officeDocument/2006/relationships/oleObject" Target="../embeddings/oleObject103.bin"/><Relationship Id="rId2" Type="http://schemas.openxmlformats.org/officeDocument/2006/relationships/slideLayout" Target="../slideLayouts/slideLayout1.xml"/><Relationship Id="rId1" Type="http://schemas.openxmlformats.org/officeDocument/2006/relationships/vmlDrawing" Target="../drawings/vmlDrawing35.vml"/><Relationship Id="rId6" Type="http://schemas.openxmlformats.org/officeDocument/2006/relationships/oleObject" Target="../embeddings/oleObject102.bin"/><Relationship Id="rId5" Type="http://schemas.openxmlformats.org/officeDocument/2006/relationships/image" Target="../media/image24.gif"/><Relationship Id="rId4" Type="http://schemas.openxmlformats.org/officeDocument/2006/relationships/image" Target="../media/image3.jpeg"/></Relationships>
</file>

<file path=ppt/slides/_rels/slide56.xml.rels><?xml version="1.0" encoding="UTF-8" standalone="yes"?>
<Relationships xmlns="http://schemas.openxmlformats.org/package/2006/relationships"><Relationship Id="rId8" Type="http://schemas.openxmlformats.org/officeDocument/2006/relationships/oleObject" Target="../embeddings/oleObject107.bin"/><Relationship Id="rId13" Type="http://schemas.openxmlformats.org/officeDocument/2006/relationships/oleObject" Target="../embeddings/oleObject112.bin"/><Relationship Id="rId3" Type="http://schemas.openxmlformats.org/officeDocument/2006/relationships/image" Target="../media/image2.jpeg"/><Relationship Id="rId7" Type="http://schemas.openxmlformats.org/officeDocument/2006/relationships/oleObject" Target="../embeddings/oleObject106.bin"/><Relationship Id="rId12" Type="http://schemas.openxmlformats.org/officeDocument/2006/relationships/oleObject" Target="../embeddings/oleObject111.bin"/><Relationship Id="rId2" Type="http://schemas.openxmlformats.org/officeDocument/2006/relationships/slideLayout" Target="../slideLayouts/slideLayout1.xml"/><Relationship Id="rId1" Type="http://schemas.openxmlformats.org/officeDocument/2006/relationships/vmlDrawing" Target="../drawings/vmlDrawing36.vml"/><Relationship Id="rId6" Type="http://schemas.openxmlformats.org/officeDocument/2006/relationships/oleObject" Target="../embeddings/oleObject105.bin"/><Relationship Id="rId11" Type="http://schemas.openxmlformats.org/officeDocument/2006/relationships/oleObject" Target="../embeddings/oleObject110.bin"/><Relationship Id="rId5" Type="http://schemas.openxmlformats.org/officeDocument/2006/relationships/image" Target="../media/image24.gif"/><Relationship Id="rId10" Type="http://schemas.openxmlformats.org/officeDocument/2006/relationships/oleObject" Target="../embeddings/oleObject109.bin"/><Relationship Id="rId4" Type="http://schemas.openxmlformats.org/officeDocument/2006/relationships/image" Target="../media/image3.jpeg"/><Relationship Id="rId9" Type="http://schemas.openxmlformats.org/officeDocument/2006/relationships/oleObject" Target="../embeddings/oleObject108.bin"/><Relationship Id="rId14" Type="http://schemas.openxmlformats.org/officeDocument/2006/relationships/oleObject" Target="../embeddings/oleObject113.bin"/></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116.bin"/><Relationship Id="rId13" Type="http://schemas.openxmlformats.org/officeDocument/2006/relationships/oleObject" Target="../embeddings/oleObject121.bin"/><Relationship Id="rId3" Type="http://schemas.openxmlformats.org/officeDocument/2006/relationships/image" Target="../media/image2.jpeg"/><Relationship Id="rId7" Type="http://schemas.openxmlformats.org/officeDocument/2006/relationships/oleObject" Target="../embeddings/oleObject115.bin"/><Relationship Id="rId12" Type="http://schemas.openxmlformats.org/officeDocument/2006/relationships/oleObject" Target="../embeddings/oleObject120.bin"/><Relationship Id="rId2" Type="http://schemas.openxmlformats.org/officeDocument/2006/relationships/slideLayout" Target="../slideLayouts/slideLayout1.xml"/><Relationship Id="rId16" Type="http://schemas.openxmlformats.org/officeDocument/2006/relationships/oleObject" Target="../embeddings/oleObject124.bin"/><Relationship Id="rId1" Type="http://schemas.openxmlformats.org/officeDocument/2006/relationships/vmlDrawing" Target="../drawings/vmlDrawing37.vml"/><Relationship Id="rId6" Type="http://schemas.openxmlformats.org/officeDocument/2006/relationships/oleObject" Target="../embeddings/oleObject114.bin"/><Relationship Id="rId11" Type="http://schemas.openxmlformats.org/officeDocument/2006/relationships/oleObject" Target="../embeddings/oleObject119.bin"/><Relationship Id="rId5" Type="http://schemas.openxmlformats.org/officeDocument/2006/relationships/image" Target="../media/image24.gif"/><Relationship Id="rId15" Type="http://schemas.openxmlformats.org/officeDocument/2006/relationships/oleObject" Target="../embeddings/oleObject123.bin"/><Relationship Id="rId10" Type="http://schemas.openxmlformats.org/officeDocument/2006/relationships/oleObject" Target="../embeddings/oleObject118.bin"/><Relationship Id="rId4" Type="http://schemas.openxmlformats.org/officeDocument/2006/relationships/image" Target="../media/image3.jpeg"/><Relationship Id="rId9" Type="http://schemas.openxmlformats.org/officeDocument/2006/relationships/oleObject" Target="../embeddings/oleObject117.bin"/><Relationship Id="rId14" Type="http://schemas.openxmlformats.org/officeDocument/2006/relationships/oleObject" Target="../embeddings/oleObject122.bin"/></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127.bin"/><Relationship Id="rId13" Type="http://schemas.openxmlformats.org/officeDocument/2006/relationships/oleObject" Target="../embeddings/oleObject132.bin"/><Relationship Id="rId3" Type="http://schemas.openxmlformats.org/officeDocument/2006/relationships/image" Target="../media/image2.jpeg"/><Relationship Id="rId7" Type="http://schemas.openxmlformats.org/officeDocument/2006/relationships/oleObject" Target="../embeddings/oleObject126.bin"/><Relationship Id="rId12" Type="http://schemas.openxmlformats.org/officeDocument/2006/relationships/oleObject" Target="../embeddings/oleObject131.bin"/><Relationship Id="rId2" Type="http://schemas.openxmlformats.org/officeDocument/2006/relationships/slideLayout" Target="../slideLayouts/slideLayout1.xml"/><Relationship Id="rId1" Type="http://schemas.openxmlformats.org/officeDocument/2006/relationships/vmlDrawing" Target="../drawings/vmlDrawing38.vml"/><Relationship Id="rId6" Type="http://schemas.openxmlformats.org/officeDocument/2006/relationships/oleObject" Target="../embeddings/oleObject125.bin"/><Relationship Id="rId11" Type="http://schemas.openxmlformats.org/officeDocument/2006/relationships/oleObject" Target="../embeddings/oleObject130.bin"/><Relationship Id="rId5" Type="http://schemas.openxmlformats.org/officeDocument/2006/relationships/image" Target="../media/image24.gif"/><Relationship Id="rId10" Type="http://schemas.openxmlformats.org/officeDocument/2006/relationships/oleObject" Target="../embeddings/oleObject129.bin"/><Relationship Id="rId4" Type="http://schemas.openxmlformats.org/officeDocument/2006/relationships/image" Target="../media/image3.jpeg"/><Relationship Id="rId9" Type="http://schemas.openxmlformats.org/officeDocument/2006/relationships/oleObject" Target="../embeddings/oleObject128.bin"/></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135.bin"/><Relationship Id="rId3" Type="http://schemas.openxmlformats.org/officeDocument/2006/relationships/image" Target="../media/image2.jpeg"/><Relationship Id="rId7" Type="http://schemas.openxmlformats.org/officeDocument/2006/relationships/oleObject" Target="../embeddings/oleObject134.bin"/><Relationship Id="rId2" Type="http://schemas.openxmlformats.org/officeDocument/2006/relationships/slideLayout" Target="../slideLayouts/slideLayout1.xml"/><Relationship Id="rId1" Type="http://schemas.openxmlformats.org/officeDocument/2006/relationships/vmlDrawing" Target="../drawings/vmlDrawing39.vml"/><Relationship Id="rId6" Type="http://schemas.openxmlformats.org/officeDocument/2006/relationships/oleObject" Target="../embeddings/oleObject133.bin"/><Relationship Id="rId5" Type="http://schemas.openxmlformats.org/officeDocument/2006/relationships/image" Target="../media/image24.gif"/><Relationship Id="rId10" Type="http://schemas.openxmlformats.org/officeDocument/2006/relationships/oleObject" Target="../embeddings/oleObject137.bin"/><Relationship Id="rId4" Type="http://schemas.openxmlformats.org/officeDocument/2006/relationships/image" Target="../media/image3.jpeg"/><Relationship Id="rId9" Type="http://schemas.openxmlformats.org/officeDocument/2006/relationships/oleObject" Target="../embeddings/oleObject136.bin"/></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5"/>
          <p:cNvPicPr>
            <a:picLocks noChangeAspect="1" noChangeArrowheads="1"/>
          </p:cNvPicPr>
          <p:nvPr/>
        </p:nvPicPr>
        <p:blipFill>
          <a:blip r:embed="rId2"/>
          <a:srcRect/>
          <a:stretch>
            <a:fillRect/>
          </a:stretch>
        </p:blipFill>
        <p:spPr bwMode="auto">
          <a:xfrm>
            <a:off x="500034" y="3000372"/>
            <a:ext cx="3000396" cy="2714644"/>
          </a:xfrm>
          <a:prstGeom prst="rect">
            <a:avLst/>
          </a:prstGeom>
          <a:noFill/>
          <a:ln w="9525">
            <a:noFill/>
            <a:miter lim="800000"/>
            <a:headEnd/>
            <a:tailEnd/>
          </a:ln>
          <a:effectLst/>
        </p:spPr>
      </p:pic>
      <p:sp>
        <p:nvSpPr>
          <p:cNvPr id="12" name="AutoShape 5"/>
          <p:cNvSpPr>
            <a:spLocks noChangeArrowheads="1"/>
          </p:cNvSpPr>
          <p:nvPr/>
        </p:nvSpPr>
        <p:spPr bwMode="auto">
          <a:xfrm>
            <a:off x="857224" y="1500174"/>
            <a:ext cx="7643866" cy="1643074"/>
          </a:xfrm>
          <a:prstGeom prst="flowChartAlternateProcess">
            <a:avLst/>
          </a:prstGeom>
          <a:ln>
            <a:solidFill>
              <a:schemeClr val="bg1"/>
            </a:solidFill>
            <a:headEnd/>
            <a:tailEnd/>
          </a:ln>
        </p:spPr>
        <p:style>
          <a:lnRef idx="2">
            <a:schemeClr val="accent3"/>
          </a:lnRef>
          <a:fillRef idx="1">
            <a:schemeClr val="lt1"/>
          </a:fillRef>
          <a:effectRef idx="0">
            <a:schemeClr val="accent3"/>
          </a:effectRef>
          <a:fontRef idx="minor">
            <a:schemeClr val="dk1"/>
          </a:fontRef>
        </p:style>
        <p:txBody>
          <a:bodyPr wrap="none"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5700" b="1" dirty="0" smtClean="0">
                <a:ln/>
                <a:solidFill>
                  <a:schemeClr val="accent3"/>
                </a:solidFill>
                <a:effectLst>
                  <a:outerShdw blurRad="50800" dist="38100" algn="l" rotWithShape="0">
                    <a:prstClr val="black">
                      <a:alpha val="40000"/>
                    </a:prstClr>
                  </a:outerShdw>
                </a:effectLst>
              </a:rPr>
              <a:t>Dos Modelos de Gestión</a:t>
            </a:r>
          </a:p>
          <a:p>
            <a:pPr algn="ctr"/>
            <a:r>
              <a:rPr lang="es-ES" sz="5700" b="1" dirty="0" smtClean="0">
                <a:ln/>
                <a:solidFill>
                  <a:schemeClr val="accent3"/>
                </a:solidFill>
                <a:effectLst>
                  <a:outerShdw blurRad="50800" dist="38100" algn="l" rotWithShape="0">
                    <a:prstClr val="black">
                      <a:alpha val="40000"/>
                    </a:prstClr>
                  </a:outerShdw>
                </a:effectLst>
              </a:rPr>
              <a:t> de Cartera</a:t>
            </a:r>
            <a:endParaRPr lang="es-ES" sz="5700" b="1" dirty="0">
              <a:ln/>
              <a:solidFill>
                <a:schemeClr val="accent3"/>
              </a:solidFill>
              <a:effectLst>
                <a:outerShdw blurRad="50800" dist="38100" algn="l" rotWithShape="0">
                  <a:prstClr val="black">
                    <a:alpha val="40000"/>
                  </a:prstClr>
                </a:outerShdw>
              </a:effectLst>
            </a:endParaRPr>
          </a:p>
        </p:txBody>
      </p:sp>
      <p:sp>
        <p:nvSpPr>
          <p:cNvPr id="2054" name="Rectangle 6"/>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055" name="Rectangle 7"/>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1" name="10 Subtítulo"/>
          <p:cNvSpPr>
            <a:spLocks noGrp="1"/>
          </p:cNvSpPr>
          <p:nvPr>
            <p:ph type="subTitle" idx="1"/>
          </p:nvPr>
        </p:nvSpPr>
        <p:spPr>
          <a:xfrm>
            <a:off x="2071670" y="5572140"/>
            <a:ext cx="5357850" cy="500066"/>
          </a:xfrm>
        </p:spPr>
        <p:txBody>
          <a:bodyPr>
            <a:noAutofit/>
          </a:bodyPr>
          <a:lstStyle/>
          <a:p>
            <a:r>
              <a:rPr lang="es-ES" sz="2700" b="1" dirty="0" smtClean="0">
                <a:solidFill>
                  <a:srgbClr val="92D050"/>
                </a:solidFill>
              </a:rPr>
              <a:t>Cesar Humberto </a:t>
            </a:r>
            <a:r>
              <a:rPr lang="es-ES" sz="2700" b="1" dirty="0" err="1" smtClean="0">
                <a:solidFill>
                  <a:srgbClr val="92D050"/>
                </a:solidFill>
              </a:rPr>
              <a:t>Antunez</a:t>
            </a:r>
            <a:r>
              <a:rPr lang="es-ES" sz="2700" b="1" dirty="0" smtClean="0">
                <a:solidFill>
                  <a:srgbClr val="92D050"/>
                </a:solidFill>
              </a:rPr>
              <a:t> </a:t>
            </a:r>
            <a:r>
              <a:rPr lang="es-ES" sz="2700" b="1" dirty="0" err="1" smtClean="0">
                <a:solidFill>
                  <a:srgbClr val="92D050"/>
                </a:solidFill>
              </a:rPr>
              <a:t>Irgoin</a:t>
            </a:r>
            <a:endParaRPr lang="es-ES" sz="2700" b="1" dirty="0">
              <a:solidFill>
                <a:srgbClr val="92D050"/>
              </a:solidFill>
            </a:endParaRPr>
          </a:p>
        </p:txBody>
      </p:sp>
      <p:pic>
        <p:nvPicPr>
          <p:cNvPr id="2" name="Picture 2" descr="C:\Documents and Settings\clark\Mis documentos\Mis imágenes\Dibujo.JPG"/>
          <p:cNvPicPr>
            <a:picLocks noChangeAspect="1" noChangeArrowheads="1"/>
          </p:cNvPicPr>
          <p:nvPr/>
        </p:nvPicPr>
        <p:blipFill>
          <a:blip r:embed="rId3"/>
          <a:srcRect/>
          <a:stretch>
            <a:fillRect/>
          </a:stretch>
        </p:blipFill>
        <p:spPr bwMode="auto">
          <a:xfrm>
            <a:off x="6819900" y="0"/>
            <a:ext cx="2324100" cy="1357298"/>
          </a:xfrm>
          <a:prstGeom prst="rect">
            <a:avLst/>
          </a:prstGeom>
          <a:noFill/>
          <a:ln>
            <a:solidFill>
              <a:srgbClr val="92D050"/>
            </a:solidFill>
          </a:ln>
        </p:spPr>
      </p:pic>
      <p:pic>
        <p:nvPicPr>
          <p:cNvPr id="1026" name="Picture 2" descr="I:\Fotos de Dell\MB900433183.JPG"/>
          <p:cNvPicPr>
            <a:picLocks noChangeAspect="1" noChangeArrowheads="1"/>
          </p:cNvPicPr>
          <p:nvPr/>
        </p:nvPicPr>
        <p:blipFill>
          <a:blip r:embed="rId4"/>
          <a:srcRect/>
          <a:stretch>
            <a:fillRect/>
          </a:stretch>
        </p:blipFill>
        <p:spPr bwMode="auto">
          <a:xfrm>
            <a:off x="0" y="0"/>
            <a:ext cx="2214546" cy="1357298"/>
          </a:xfrm>
          <a:prstGeom prst="rect">
            <a:avLst/>
          </a:prstGeom>
          <a:noFill/>
          <a:ln>
            <a:solidFill>
              <a:srgbClr val="92D050"/>
            </a:solidFill>
          </a:ln>
        </p:spPr>
      </p:pic>
      <p:sp>
        <p:nvSpPr>
          <p:cNvPr id="2052" name="Rectangle 4"/>
          <p:cNvSpPr>
            <a:spLocks noChangeArrowheads="1"/>
          </p:cNvSpPr>
          <p:nvPr/>
        </p:nvSpPr>
        <p:spPr bwMode="auto">
          <a:xfrm>
            <a:off x="0" y="0"/>
            <a:ext cx="9144000" cy="1357298"/>
          </a:xfrm>
          <a:prstGeom prst="rect">
            <a:avLst/>
          </a:prstGeom>
          <a:solidFill>
            <a:schemeClr val="bg1">
              <a:alpha val="0"/>
            </a:schemeClr>
          </a:solidFill>
          <a:ln w="9525">
            <a:solidFill>
              <a:srgbClr val="92D050"/>
            </a:solidFill>
            <a:miter lim="800000"/>
            <a:headEnd/>
            <a:tailEnd/>
          </a:ln>
          <a:effectLst>
            <a:outerShdw blurRad="50800" dist="38100" dir="2700000" algn="tl" rotWithShape="0">
              <a:prstClr val="black">
                <a:alpha val="40000"/>
              </a:prstClr>
            </a:outerShdw>
          </a:effectLst>
        </p:spPr>
        <p:txBody>
          <a:bodyPr anchor="ctr"/>
          <a:lstStyle/>
          <a:p>
            <a:endParaRPr lang="es-ES" sz="1600" dirty="0">
              <a:ln>
                <a:solidFill>
                  <a:srgbClr val="92D050"/>
                </a:solidFill>
              </a:ln>
            </a:endParaRPr>
          </a:p>
        </p:txBody>
      </p:sp>
      <p:sp>
        <p:nvSpPr>
          <p:cNvPr id="14" name="13 Rectángulo"/>
          <p:cNvSpPr/>
          <p:nvPr/>
        </p:nvSpPr>
        <p:spPr>
          <a:xfrm>
            <a:off x="3000364" y="6000768"/>
            <a:ext cx="3214710" cy="430887"/>
          </a:xfrm>
          <a:prstGeom prst="rect">
            <a:avLst/>
          </a:prstGeom>
        </p:spPr>
        <p:txBody>
          <a:bodyPr wrap="square">
            <a:spAutoFit/>
          </a:bodyPr>
          <a:lstStyle/>
          <a:p>
            <a:pPr algn="ctr"/>
            <a:r>
              <a:rPr lang="es-ES" sz="2200" dirty="0" smtClean="0">
                <a:solidFill>
                  <a:srgbClr val="0000FF"/>
                </a:solidFill>
              </a:rPr>
              <a:t>http://www.eumed.net</a:t>
            </a:r>
            <a:endParaRPr lang="es-ES" sz="2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142984"/>
            <a:ext cx="8501122"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300" b="1" dirty="0" smtClean="0">
              <a:solidFill>
                <a:srgbClr val="92D050"/>
              </a:solidFill>
            </a:endParaRPr>
          </a:p>
          <a:p>
            <a:pPr algn="just"/>
            <a:r>
              <a:rPr lang="es-ES" sz="2200" dirty="0" smtClean="0">
                <a:solidFill>
                  <a:srgbClr val="0070C0"/>
                </a:solidFill>
              </a:rPr>
              <a:t>c) Estimación de tasa de interés del activo – Mayra King (</a:t>
            </a:r>
            <a:r>
              <a:rPr lang="es-ES" sz="2000" i="1" dirty="0" smtClean="0">
                <a:solidFill>
                  <a:srgbClr val="0070C0"/>
                </a:solidFill>
              </a:rPr>
              <a:t>r</a:t>
            </a:r>
            <a:r>
              <a:rPr lang="es-ES" sz="2000" i="1" baseline="-25000" dirty="0" smtClean="0">
                <a:solidFill>
                  <a:srgbClr val="0070C0"/>
                </a:solidFill>
              </a:rPr>
              <a:t>e</a:t>
            </a:r>
            <a:r>
              <a:rPr lang="es-ES" sz="2200" dirty="0" smtClean="0">
                <a:solidFill>
                  <a:srgbClr val="0070C0"/>
                </a:solidFill>
              </a:rPr>
              <a:t>)</a:t>
            </a:r>
          </a:p>
          <a:p>
            <a:pPr algn="just">
              <a:buFont typeface="Wingdings" pitchFamily="2" charset="2"/>
              <a:buChar char="ü"/>
            </a:pPr>
            <a:r>
              <a:rPr lang="es-ES" sz="2200" dirty="0" smtClean="0">
                <a:solidFill>
                  <a:srgbClr val="92D050"/>
                </a:solidFill>
              </a:rPr>
              <a:t> </a:t>
            </a:r>
            <a:r>
              <a:rPr lang="es-ES" sz="2200" dirty="0" smtClean="0"/>
              <a:t>Se estima la rentabilidad esperada a partir del precio del activo.</a:t>
            </a:r>
          </a:p>
          <a:p>
            <a:pPr algn="just"/>
            <a:endParaRPr lang="es-ES" sz="2200" dirty="0" smtClean="0"/>
          </a:p>
          <a:p>
            <a:pPr algn="just"/>
            <a:endParaRPr lang="es-ES" sz="1000" dirty="0" smtClean="0"/>
          </a:p>
          <a:p>
            <a:pPr algn="just"/>
            <a:endParaRPr lang="es-ES" sz="1000" dirty="0" smtClean="0"/>
          </a:p>
          <a:p>
            <a:pPr algn="just"/>
            <a:endParaRPr lang="es-ES" sz="1000" dirty="0" smtClean="0"/>
          </a:p>
          <a:p>
            <a:pPr algn="just"/>
            <a:endParaRPr lang="es-ES" sz="2200" dirty="0" smtClean="0">
              <a:solidFill>
                <a:srgbClr val="92D050"/>
              </a:solidFill>
            </a:endParaRPr>
          </a:p>
          <a:p>
            <a:pPr algn="just"/>
            <a:endParaRPr lang="es-ES" sz="2200" dirty="0" smtClean="0"/>
          </a:p>
          <a:p>
            <a:pPr algn="just"/>
            <a:endParaRPr lang="es-ES" sz="2200" dirty="0" smtClean="0"/>
          </a:p>
          <a:p>
            <a:pPr algn="just"/>
            <a:r>
              <a:rPr lang="es-ES" sz="2200" dirty="0" smtClean="0"/>
              <a:t> </a:t>
            </a:r>
            <a:endParaRPr lang="es-ES" sz="2400" dirty="0" smtClean="0"/>
          </a:p>
          <a:p>
            <a:pPr algn="just"/>
            <a:endParaRPr lang="es-ES" sz="2400" dirty="0" smtClean="0">
              <a:solidFill>
                <a:srgbClr val="92D050"/>
              </a:solidFill>
            </a:endParaRPr>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PE" sz="2200" kern="0" dirty="0" smtClean="0"/>
          </a:p>
          <a:p>
            <a:pPr algn="just"/>
            <a:endParaRPr lang="es-PE" sz="1000" kern="0" dirty="0" smtClean="0">
              <a:solidFill>
                <a:srgbClr val="92D050"/>
              </a:solidFill>
            </a:endParaRPr>
          </a:p>
          <a:p>
            <a:pPr algn="ctr"/>
            <a:endParaRPr lang="es-PE" sz="2200" kern="0" dirty="0" smtClean="0">
              <a:solidFill>
                <a:srgbClr val="92D050"/>
              </a:solidFill>
            </a:endParaRPr>
          </a:p>
          <a:p>
            <a:pPr algn="just"/>
            <a:endParaRPr lang="es-PE" sz="2200" kern="0" dirty="0" smtClean="0">
              <a:solidFill>
                <a:srgbClr val="0070C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graphicFrame>
        <p:nvGraphicFramePr>
          <p:cNvPr id="11" name="10 Tabla"/>
          <p:cNvGraphicFramePr>
            <a:graphicFrameLocks noGrp="1"/>
          </p:cNvGraphicFramePr>
          <p:nvPr/>
        </p:nvGraphicFramePr>
        <p:xfrm>
          <a:off x="4786315" y="1928803"/>
          <a:ext cx="3643339" cy="4524280"/>
        </p:xfrm>
        <a:graphic>
          <a:graphicData uri="http://schemas.openxmlformats.org/drawingml/2006/table">
            <a:tbl>
              <a:tblPr/>
              <a:tblGrid>
                <a:gridCol w="937193"/>
                <a:gridCol w="738040"/>
                <a:gridCol w="1030913"/>
                <a:gridCol w="937193"/>
              </a:tblGrid>
              <a:tr h="215546">
                <a:tc>
                  <a:txBody>
                    <a:bodyPr/>
                    <a:lstStyle/>
                    <a:p>
                      <a:pPr algn="ctr" fontAlgn="b"/>
                      <a:r>
                        <a:rPr lang="es-ES" sz="1400" b="0" i="0" u="none" strike="noStrike" dirty="0">
                          <a:solidFill>
                            <a:srgbClr val="000000"/>
                          </a:solidFill>
                          <a:latin typeface="Calibri"/>
                        </a:rPr>
                        <a:t>Período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S" sz="1400" b="0" i="0" u="none" strike="noStrike">
                          <a:solidFill>
                            <a:srgbClr val="000000"/>
                          </a:solidFill>
                          <a:latin typeface="Calibri"/>
                        </a:rPr>
                        <a:t>Precio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S" sz="1400" b="0" i="0" u="none" strike="noStrike">
                          <a:solidFill>
                            <a:srgbClr val="000000"/>
                          </a:solidFill>
                          <a:latin typeface="Calibri"/>
                        </a:rPr>
                        <a:t>Índice precio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S" sz="1400" b="0" i="1" u="none" strike="noStrike" dirty="0">
                          <a:solidFill>
                            <a:srgbClr val="000000"/>
                          </a:solidFill>
                          <a:latin typeface="Calibri"/>
                        </a:rPr>
                        <a:t>r</a:t>
                      </a:r>
                      <a:r>
                        <a:rPr lang="es-ES" sz="1100" b="0" i="1" u="none" strike="noStrike" dirty="0">
                          <a:solidFill>
                            <a:srgbClr val="000000"/>
                          </a:solidFill>
                          <a:latin typeface="Calibri"/>
                        </a:rPr>
                        <a:t>e </a:t>
                      </a:r>
                      <a:endParaRPr lang="es-ES" sz="1400" b="0" i="1"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215546">
                <a:tc>
                  <a:txBody>
                    <a:bodyPr/>
                    <a:lstStyle/>
                    <a:p>
                      <a:pPr algn="ctr" fontAlgn="b"/>
                      <a:r>
                        <a:rPr lang="es-ES" sz="1400" b="0" i="0" u="none" strike="noStrike" dirty="0">
                          <a:solidFill>
                            <a:srgbClr val="000000"/>
                          </a:solidFill>
                          <a:latin typeface="Calibri"/>
                        </a:rPr>
                        <a:t>15-jul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8.025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15546">
                <a:tc>
                  <a:txBody>
                    <a:bodyPr/>
                    <a:lstStyle/>
                    <a:p>
                      <a:pPr algn="ctr" fontAlgn="b"/>
                      <a:r>
                        <a:rPr lang="es-ES" sz="1400" b="0" i="0" u="none" strike="noStrike">
                          <a:solidFill>
                            <a:srgbClr val="000000"/>
                          </a:solidFill>
                          <a:latin typeface="Calibri"/>
                        </a:rPr>
                        <a:t>15-ago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dirty="0">
                          <a:solidFill>
                            <a:srgbClr val="000000"/>
                          </a:solidFill>
                          <a:latin typeface="Calibri"/>
                        </a:rPr>
                        <a:t>8.036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81.7654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-0.1823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15-Set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8.125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82.6720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0.0111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15-sep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8.256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84.0049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0.0161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15-oct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8.354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85.0020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0.0119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15-Set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8.357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85.0326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15-nov</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8.456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86.0399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0.0118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15-dic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9.024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91.8193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0.0672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15-Set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9.218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93.7932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0.0215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15-ene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9.038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91.9617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-0.0195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15-feb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9.215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93.7627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0.0196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15-Set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8.651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88.0240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-0.0612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15-mar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8.695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88.4717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0.0051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15-abr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9.386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95.5026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0.0795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15-Set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9.451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96.1640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0.0069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15-may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9.460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96.2556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0.0010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15-jun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9.512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96.7847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0.0055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15-Set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9.765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99.3590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0.0266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5546">
                <a:tc>
                  <a:txBody>
                    <a:bodyPr/>
                    <a:lstStyle/>
                    <a:p>
                      <a:pPr algn="ctr" fontAlgn="b"/>
                      <a:r>
                        <a:rPr lang="es-ES" sz="1400" b="0" i="0" u="none" strike="noStrike">
                          <a:solidFill>
                            <a:srgbClr val="000000"/>
                          </a:solidFill>
                          <a:latin typeface="Calibri"/>
                        </a:rPr>
                        <a:t>15-jul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10.215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103.9377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0.0461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680">
                <a:tc>
                  <a:txBody>
                    <a:bodyPr/>
                    <a:lstStyle/>
                    <a:p>
                      <a:pPr algn="ctr" fontAlgn="b"/>
                      <a:r>
                        <a:rPr lang="es-ES" sz="14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ES" sz="1400" b="0" i="0" u="none" strike="noStrike">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ES" sz="1400" b="0" i="0" u="none" strike="noStrike" dirty="0">
                          <a:solidFill>
                            <a:srgbClr val="000000"/>
                          </a:solidFill>
                          <a:latin typeface="Calibri"/>
                        </a:rPr>
                        <a:t> </a:t>
                      </a:r>
                      <a:r>
                        <a:rPr lang="es-ES" sz="1400" b="0" i="0" u="none" strike="noStrike" dirty="0" smtClean="0">
                          <a:solidFill>
                            <a:srgbClr val="000000"/>
                          </a:solidFill>
                          <a:latin typeface="Calibri"/>
                        </a:rPr>
                        <a:t>Suma(r</a:t>
                      </a:r>
                      <a:r>
                        <a:rPr lang="es-ES" sz="800" b="0" i="0" u="none" strike="noStrike" dirty="0" smtClean="0">
                          <a:solidFill>
                            <a:srgbClr val="000000"/>
                          </a:solidFill>
                          <a:latin typeface="Calibri"/>
                        </a:rPr>
                        <a:t>e</a:t>
                      </a:r>
                      <a:r>
                        <a:rPr lang="es-ES" sz="1400" b="0" i="0" u="none" strike="noStrike" dirty="0" smtClean="0">
                          <a:solidFill>
                            <a:srgbClr val="000000"/>
                          </a:solidFill>
                          <a:latin typeface="Calibri"/>
                        </a:rPr>
                        <a:t>)</a:t>
                      </a:r>
                      <a:endParaRPr lang="es-ES" sz="14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400" b="0" i="0" u="none" strike="noStrike" dirty="0">
                          <a:solidFill>
                            <a:srgbClr val="000000"/>
                          </a:solidFill>
                          <a:latin typeface="Calibri"/>
                        </a:rPr>
                        <a:t>0.0671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02755" name="Object 3"/>
          <p:cNvGraphicFramePr>
            <a:graphicFrameLocks noChangeAspect="1"/>
          </p:cNvGraphicFramePr>
          <p:nvPr/>
        </p:nvGraphicFramePr>
        <p:xfrm>
          <a:off x="714348" y="2214554"/>
          <a:ext cx="2759468" cy="714380"/>
        </p:xfrm>
        <a:graphic>
          <a:graphicData uri="http://schemas.openxmlformats.org/presentationml/2006/ole">
            <p:oleObj spid="_x0000_s202755" name="Ecuación" r:id="rId4" imgW="1841400" imgH="482400" progId="Equation.3">
              <p:embed/>
            </p:oleObj>
          </a:graphicData>
        </a:graphic>
      </p:graphicFrame>
      <p:graphicFrame>
        <p:nvGraphicFramePr>
          <p:cNvPr id="202756" name="Object 4"/>
          <p:cNvGraphicFramePr>
            <a:graphicFrameLocks noChangeAspect="1"/>
          </p:cNvGraphicFramePr>
          <p:nvPr/>
        </p:nvGraphicFramePr>
        <p:xfrm>
          <a:off x="642910" y="3357562"/>
          <a:ext cx="1820969" cy="714380"/>
        </p:xfrm>
        <a:graphic>
          <a:graphicData uri="http://schemas.openxmlformats.org/presentationml/2006/ole">
            <p:oleObj spid="_x0000_s202756" name="Ecuación" r:id="rId5" imgW="888840" imgH="431640" progId="Equation.3">
              <p:embed/>
            </p:oleObj>
          </a:graphicData>
        </a:graphic>
      </p:graphicFrame>
      <p:sp>
        <p:nvSpPr>
          <p:cNvPr id="14" name="13 Proceso alternativo"/>
          <p:cNvSpPr/>
          <p:nvPr/>
        </p:nvSpPr>
        <p:spPr>
          <a:xfrm>
            <a:off x="500034" y="2071678"/>
            <a:ext cx="3000396" cy="100013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5" name="14 Proceso alternativo"/>
          <p:cNvSpPr/>
          <p:nvPr/>
        </p:nvSpPr>
        <p:spPr>
          <a:xfrm>
            <a:off x="500034" y="3214686"/>
            <a:ext cx="2071702" cy="92869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6" name="15 Proceso alternativo"/>
          <p:cNvSpPr/>
          <p:nvPr/>
        </p:nvSpPr>
        <p:spPr>
          <a:xfrm>
            <a:off x="500034" y="4429132"/>
            <a:ext cx="1071570" cy="92869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202757" name="Object 5"/>
          <p:cNvGraphicFramePr>
            <a:graphicFrameLocks noChangeAspect="1"/>
          </p:cNvGraphicFramePr>
          <p:nvPr/>
        </p:nvGraphicFramePr>
        <p:xfrm>
          <a:off x="752475" y="4500563"/>
          <a:ext cx="720725" cy="841375"/>
        </p:xfrm>
        <a:graphic>
          <a:graphicData uri="http://schemas.openxmlformats.org/presentationml/2006/ole">
            <p:oleObj spid="_x0000_s202757" name="Ecuación" r:id="rId6" imgW="355320" imgH="431640" progId="Equation.3">
              <p:embed/>
            </p:oleObj>
          </a:graphicData>
        </a:graphic>
      </p:graphicFrame>
      <p:pic>
        <p:nvPicPr>
          <p:cNvPr id="17" name="Picture 2" descr="I:\Fotos de Dell\MB900433183.JPG"/>
          <p:cNvPicPr>
            <a:picLocks noChangeAspect="1" noChangeArrowheads="1"/>
          </p:cNvPicPr>
          <p:nvPr/>
        </p:nvPicPr>
        <p:blipFill>
          <a:blip r:embed="rId7"/>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85860"/>
            <a:ext cx="8501122"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300" b="1" dirty="0" smtClean="0">
              <a:solidFill>
                <a:srgbClr val="92D050"/>
              </a:solidFill>
            </a:endParaRPr>
          </a:p>
          <a:p>
            <a:pPr algn="just"/>
            <a:r>
              <a:rPr lang="es-ES" sz="2200" dirty="0" smtClean="0">
                <a:solidFill>
                  <a:srgbClr val="0070C0"/>
                </a:solidFill>
              </a:rPr>
              <a:t>d) Cálculo entre el mercado y el activo (</a:t>
            </a:r>
            <a:r>
              <a:rPr lang="es-ES" sz="2000" i="1" dirty="0" err="1" smtClean="0">
                <a:solidFill>
                  <a:srgbClr val="0070C0"/>
                </a:solidFill>
              </a:rPr>
              <a:t>r</a:t>
            </a:r>
            <a:r>
              <a:rPr lang="es-ES" sz="2000" i="1" baseline="-25000" dirty="0" err="1" smtClean="0">
                <a:solidFill>
                  <a:srgbClr val="0070C0"/>
                </a:solidFill>
              </a:rPr>
              <a:t>m</a:t>
            </a:r>
            <a:r>
              <a:rPr lang="es-ES" sz="2000" i="1" baseline="-25000" dirty="0" smtClean="0">
                <a:solidFill>
                  <a:srgbClr val="0070C0"/>
                </a:solidFill>
              </a:rPr>
              <a:t> </a:t>
            </a:r>
            <a:r>
              <a:rPr lang="es-ES" sz="2200" dirty="0" smtClean="0">
                <a:solidFill>
                  <a:srgbClr val="0070C0"/>
                </a:solidFill>
              </a:rPr>
              <a:t>- </a:t>
            </a:r>
            <a:r>
              <a:rPr lang="es-ES" sz="2400" i="1" dirty="0" smtClean="0">
                <a:solidFill>
                  <a:srgbClr val="0070C0"/>
                </a:solidFill>
              </a:rPr>
              <a:t>r</a:t>
            </a:r>
            <a:r>
              <a:rPr lang="es-ES" sz="2400" i="1" baseline="-25000" dirty="0" smtClean="0">
                <a:solidFill>
                  <a:srgbClr val="0070C0"/>
                </a:solidFill>
              </a:rPr>
              <a:t>e </a:t>
            </a:r>
            <a:r>
              <a:rPr lang="es-ES" sz="2200" dirty="0" smtClean="0">
                <a:solidFill>
                  <a:srgbClr val="0070C0"/>
                </a:solidFill>
              </a:rPr>
              <a:t>)</a:t>
            </a:r>
          </a:p>
          <a:p>
            <a:pPr algn="just">
              <a:buFont typeface="Wingdings" pitchFamily="2" charset="2"/>
              <a:buChar char="ü"/>
            </a:pPr>
            <a:r>
              <a:rPr lang="es-ES" sz="2200" dirty="0" smtClean="0">
                <a:solidFill>
                  <a:srgbClr val="92D050"/>
                </a:solidFill>
              </a:rPr>
              <a:t> </a:t>
            </a:r>
            <a:r>
              <a:rPr lang="es-ES" sz="2200" dirty="0" smtClean="0"/>
              <a:t>Bolsa de Valores de Lima vs Mayra King  </a:t>
            </a:r>
          </a:p>
          <a:p>
            <a:pPr algn="just"/>
            <a:endParaRPr lang="es-ES" sz="2200" dirty="0" smtClean="0"/>
          </a:p>
          <a:p>
            <a:pPr algn="just"/>
            <a:endParaRPr lang="es-ES" sz="1000" dirty="0" smtClean="0"/>
          </a:p>
          <a:p>
            <a:pPr algn="just"/>
            <a:endParaRPr lang="es-ES" sz="1000" dirty="0" smtClean="0"/>
          </a:p>
          <a:p>
            <a:pPr algn="just"/>
            <a:endParaRPr lang="es-ES" sz="1000" dirty="0" smtClean="0"/>
          </a:p>
          <a:p>
            <a:pPr algn="just"/>
            <a:endParaRPr lang="es-ES" sz="2200" dirty="0" smtClean="0">
              <a:solidFill>
                <a:srgbClr val="92D050"/>
              </a:solidFill>
            </a:endParaRPr>
          </a:p>
          <a:p>
            <a:pPr algn="just"/>
            <a:endParaRPr lang="es-ES" sz="2200" dirty="0" smtClean="0"/>
          </a:p>
          <a:p>
            <a:pPr algn="just"/>
            <a:endParaRPr lang="es-ES" sz="2200" dirty="0" smtClean="0"/>
          </a:p>
          <a:p>
            <a:pPr algn="just"/>
            <a:r>
              <a:rPr lang="es-ES" sz="2200" dirty="0" smtClean="0"/>
              <a:t> </a:t>
            </a:r>
            <a:endParaRPr lang="es-ES" sz="2400" dirty="0" smtClean="0"/>
          </a:p>
          <a:p>
            <a:pPr algn="just"/>
            <a:endParaRPr lang="es-ES" sz="2400" dirty="0" smtClean="0">
              <a:solidFill>
                <a:srgbClr val="92D050"/>
              </a:solidFill>
            </a:endParaRPr>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PE" sz="2200" kern="0" dirty="0" smtClean="0"/>
          </a:p>
          <a:p>
            <a:pPr algn="just"/>
            <a:endParaRPr lang="es-PE" sz="1000" kern="0" dirty="0" smtClean="0">
              <a:solidFill>
                <a:srgbClr val="92D050"/>
              </a:solidFill>
            </a:endParaRPr>
          </a:p>
          <a:p>
            <a:pPr algn="ctr"/>
            <a:endParaRPr lang="es-PE" sz="2200" kern="0" dirty="0" smtClean="0">
              <a:solidFill>
                <a:srgbClr val="92D050"/>
              </a:solidFill>
            </a:endParaRPr>
          </a:p>
          <a:p>
            <a:pPr algn="just"/>
            <a:endParaRPr lang="es-PE" sz="2200" kern="0" dirty="0" smtClean="0">
              <a:solidFill>
                <a:srgbClr val="0070C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sp>
        <p:nvSpPr>
          <p:cNvPr id="11" name="9 Subtítulo"/>
          <p:cNvSpPr txBox="1">
            <a:spLocks/>
          </p:cNvSpPr>
          <p:nvPr/>
        </p:nvSpPr>
        <p:spPr bwMode="auto">
          <a:xfrm>
            <a:off x="642878" y="2285992"/>
            <a:ext cx="4786378" cy="192882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300" b="1" dirty="0" smtClean="0">
              <a:solidFill>
                <a:srgbClr val="92D050"/>
              </a:solidFill>
            </a:endParaRPr>
          </a:p>
          <a:p>
            <a:pPr algn="just"/>
            <a:r>
              <a:rPr lang="es-ES" sz="2200" dirty="0" smtClean="0"/>
              <a:t>Ahora usaremos las </a:t>
            </a:r>
            <a:r>
              <a:rPr lang="es-PE" sz="2200" dirty="0" smtClean="0"/>
              <a:t>herramientas de análisis de Excel, para </a:t>
            </a:r>
            <a:r>
              <a:rPr lang="es-ES" sz="2200" dirty="0" smtClean="0"/>
              <a:t>hallar:</a:t>
            </a:r>
            <a:endParaRPr lang="es-ES" sz="2200" dirty="0" smtClean="0"/>
          </a:p>
          <a:p>
            <a:pPr algn="just"/>
            <a:endParaRPr lang="es-ES" sz="700" dirty="0" smtClean="0">
              <a:solidFill>
                <a:srgbClr val="92D050"/>
              </a:solidFill>
            </a:endParaRPr>
          </a:p>
          <a:p>
            <a:pPr algn="just">
              <a:buFont typeface="Wingdings" pitchFamily="2" charset="2"/>
              <a:buChar char="ü"/>
            </a:pPr>
            <a:r>
              <a:rPr lang="es-ES" sz="2200" dirty="0" smtClean="0">
                <a:solidFill>
                  <a:srgbClr val="92D050"/>
                </a:solidFill>
              </a:rPr>
              <a:t> </a:t>
            </a:r>
            <a:r>
              <a:rPr lang="es-ES" sz="2200" dirty="0" smtClean="0"/>
              <a:t>Coeficiente de correlación.</a:t>
            </a:r>
            <a:endParaRPr lang="es-ES" sz="2200" dirty="0" smtClean="0">
              <a:solidFill>
                <a:srgbClr val="92D050"/>
              </a:solidFill>
            </a:endParaRPr>
          </a:p>
          <a:p>
            <a:pPr algn="just">
              <a:buFont typeface="Wingdings" pitchFamily="2" charset="2"/>
              <a:buChar char="ü"/>
            </a:pPr>
            <a:r>
              <a:rPr lang="es-ES" sz="2200" dirty="0" smtClean="0">
                <a:solidFill>
                  <a:srgbClr val="92D050"/>
                </a:solidFill>
              </a:rPr>
              <a:t> </a:t>
            </a:r>
            <a:r>
              <a:rPr lang="es-ES" sz="2200" dirty="0" smtClean="0"/>
              <a:t>Covarianza.</a:t>
            </a:r>
          </a:p>
          <a:p>
            <a:pPr algn="just"/>
            <a:endParaRPr lang="es-ES" sz="2200" dirty="0" smtClean="0"/>
          </a:p>
          <a:p>
            <a:pPr algn="just"/>
            <a:endParaRPr lang="es-ES" sz="2200" dirty="0" smtClean="0"/>
          </a:p>
          <a:p>
            <a:pPr algn="just"/>
            <a:endParaRPr lang="es-ES" sz="1000" dirty="0" smtClean="0"/>
          </a:p>
          <a:p>
            <a:pPr algn="just"/>
            <a:endParaRPr lang="es-ES" sz="1000" dirty="0" smtClean="0"/>
          </a:p>
          <a:p>
            <a:pPr algn="just"/>
            <a:endParaRPr lang="es-ES" sz="1000" dirty="0" smtClean="0"/>
          </a:p>
          <a:p>
            <a:pPr algn="just"/>
            <a:endParaRPr lang="es-ES" sz="2200" dirty="0" smtClean="0">
              <a:solidFill>
                <a:srgbClr val="92D050"/>
              </a:solidFill>
            </a:endParaRPr>
          </a:p>
          <a:p>
            <a:pPr algn="just"/>
            <a:endParaRPr lang="es-ES" sz="2200" dirty="0" smtClean="0"/>
          </a:p>
          <a:p>
            <a:pPr algn="just"/>
            <a:endParaRPr lang="es-ES" sz="2200" dirty="0" smtClean="0"/>
          </a:p>
          <a:p>
            <a:pPr algn="just"/>
            <a:r>
              <a:rPr lang="es-ES" sz="2200" dirty="0" smtClean="0"/>
              <a:t> </a:t>
            </a:r>
            <a:endParaRPr lang="es-ES" sz="2400" dirty="0" smtClean="0"/>
          </a:p>
          <a:p>
            <a:pPr algn="just"/>
            <a:endParaRPr lang="es-ES" sz="2400" dirty="0" smtClean="0">
              <a:solidFill>
                <a:srgbClr val="92D050"/>
              </a:solidFill>
            </a:endParaRPr>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PE" sz="2200" kern="0" dirty="0" smtClean="0"/>
          </a:p>
          <a:p>
            <a:pPr algn="just"/>
            <a:endParaRPr lang="es-PE" sz="1000" kern="0" dirty="0" smtClean="0">
              <a:solidFill>
                <a:srgbClr val="92D050"/>
              </a:solidFill>
            </a:endParaRPr>
          </a:p>
          <a:p>
            <a:pPr algn="ctr"/>
            <a:endParaRPr lang="es-PE" sz="2200" kern="0" dirty="0" smtClean="0">
              <a:solidFill>
                <a:srgbClr val="92D050"/>
              </a:solidFill>
            </a:endParaRPr>
          </a:p>
          <a:p>
            <a:pPr algn="just"/>
            <a:endParaRPr lang="es-PE" sz="2200" kern="0" dirty="0" smtClean="0">
              <a:solidFill>
                <a:srgbClr val="0070C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graphicFrame>
        <p:nvGraphicFramePr>
          <p:cNvPr id="12" name="11 Tabla"/>
          <p:cNvGraphicFramePr>
            <a:graphicFrameLocks noGrp="1"/>
          </p:cNvGraphicFramePr>
          <p:nvPr/>
        </p:nvGraphicFramePr>
        <p:xfrm>
          <a:off x="6000760" y="1428736"/>
          <a:ext cx="2500330" cy="4929220"/>
        </p:xfrm>
        <a:graphic>
          <a:graphicData uri="http://schemas.openxmlformats.org/drawingml/2006/table">
            <a:tbl>
              <a:tblPr/>
              <a:tblGrid>
                <a:gridCol w="1200158"/>
                <a:gridCol w="1300172"/>
              </a:tblGrid>
              <a:tr h="246461">
                <a:tc>
                  <a:txBody>
                    <a:bodyPr/>
                    <a:lstStyle/>
                    <a:p>
                      <a:pPr algn="ctr" fontAlgn="b"/>
                      <a:r>
                        <a:rPr lang="es-ES" sz="1600" b="0" i="1" u="none" strike="noStrike" dirty="0" err="1">
                          <a:solidFill>
                            <a:srgbClr val="000000"/>
                          </a:solidFill>
                          <a:latin typeface="Calibri"/>
                        </a:rPr>
                        <a:t>r</a:t>
                      </a:r>
                      <a:r>
                        <a:rPr lang="es-ES" sz="1200" b="0" i="1" u="none" strike="noStrike" dirty="0" err="1">
                          <a:solidFill>
                            <a:srgbClr val="000000"/>
                          </a:solidFill>
                          <a:latin typeface="Calibri"/>
                        </a:rPr>
                        <a:t>m</a:t>
                      </a:r>
                      <a:r>
                        <a:rPr lang="es-ES" sz="1200" b="0" i="1" u="none" strike="noStrike" dirty="0">
                          <a:solidFill>
                            <a:srgbClr val="000000"/>
                          </a:solidFill>
                          <a:latin typeface="Calibri"/>
                        </a:rPr>
                        <a:t> </a:t>
                      </a:r>
                      <a:endParaRPr lang="es-ES" sz="1600" b="0" i="1"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ES" sz="1600" b="0" i="0" u="none" strike="noStrike" dirty="0">
                          <a:solidFill>
                            <a:srgbClr val="000000"/>
                          </a:solidFill>
                          <a:latin typeface="Calibri"/>
                        </a:rPr>
                        <a:t>r</a:t>
                      </a:r>
                      <a:r>
                        <a:rPr lang="es-ES" sz="1200" b="0" i="1" u="none" strike="noStrike" dirty="0">
                          <a:solidFill>
                            <a:srgbClr val="000000"/>
                          </a:solidFill>
                          <a:latin typeface="Calibri"/>
                        </a:rPr>
                        <a:t>e </a:t>
                      </a:r>
                      <a:endParaRPr lang="es-ES" sz="16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246461">
                <a:tc>
                  <a:txBody>
                    <a:bodyPr/>
                    <a:lstStyle/>
                    <a:p>
                      <a:pPr algn="ctr" fontAlgn="b"/>
                      <a:r>
                        <a:rPr lang="es-ES" sz="16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ES" sz="16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46461">
                <a:tc>
                  <a:txBody>
                    <a:bodyPr/>
                    <a:lstStyle/>
                    <a:p>
                      <a:pPr algn="ctr" fontAlgn="b"/>
                      <a:r>
                        <a:rPr lang="es-ES" sz="1600" b="0" i="0" u="none" strike="noStrike" dirty="0">
                          <a:solidFill>
                            <a:srgbClr val="000000"/>
                          </a:solidFill>
                          <a:latin typeface="Calibri"/>
                        </a:rPr>
                        <a:t>0.0007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-0.18235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0.01109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0.0051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0.01612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-0.0402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0.01187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0.0086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0.00036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0.01185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0.0111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0.06717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0.0008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0.02150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-0.0626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-0.01953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-0.0013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0.01958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0.0356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-0.06120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-0.0008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0.00509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0.0070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0.07947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-0.0184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0.00693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0.0146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0.00095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0.0141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0.00550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0.0311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0.02660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ctr" fontAlgn="b"/>
                      <a:r>
                        <a:rPr lang="es-ES" sz="1600" b="0" i="0" u="none" strike="noStrike">
                          <a:solidFill>
                            <a:srgbClr val="000000"/>
                          </a:solidFill>
                          <a:latin typeface="Calibri"/>
                        </a:rPr>
                        <a:t>-0.0023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0.04608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14"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pic>
        <p:nvPicPr>
          <p:cNvPr id="200710" name="Picture 6"/>
          <p:cNvPicPr>
            <a:picLocks noChangeAspect="1" noChangeArrowheads="1"/>
          </p:cNvPicPr>
          <p:nvPr/>
        </p:nvPicPr>
        <p:blipFill>
          <a:blip r:embed="rId3"/>
          <a:srcRect/>
          <a:stretch>
            <a:fillRect/>
          </a:stretch>
        </p:blipFill>
        <p:spPr bwMode="auto">
          <a:xfrm>
            <a:off x="357159" y="1214422"/>
            <a:ext cx="5786478" cy="2357454"/>
          </a:xfrm>
          <a:prstGeom prst="rect">
            <a:avLst/>
          </a:prstGeom>
          <a:noFill/>
          <a:ln w="9525">
            <a:solidFill>
              <a:schemeClr val="tx1"/>
            </a:solidFill>
            <a:miter lim="800000"/>
            <a:headEnd/>
            <a:tailEnd/>
          </a:ln>
          <a:effectLst/>
        </p:spPr>
      </p:pic>
      <p:pic>
        <p:nvPicPr>
          <p:cNvPr id="200712" name="Picture 8"/>
          <p:cNvPicPr>
            <a:picLocks noChangeAspect="1" noChangeArrowheads="1"/>
          </p:cNvPicPr>
          <p:nvPr/>
        </p:nvPicPr>
        <p:blipFill>
          <a:blip r:embed="rId4"/>
          <a:srcRect/>
          <a:stretch>
            <a:fillRect/>
          </a:stretch>
        </p:blipFill>
        <p:spPr bwMode="auto">
          <a:xfrm>
            <a:off x="2428860" y="3714752"/>
            <a:ext cx="6376985" cy="2719396"/>
          </a:xfrm>
          <a:prstGeom prst="rect">
            <a:avLst/>
          </a:prstGeom>
          <a:noFill/>
          <a:ln w="9525">
            <a:solidFill>
              <a:schemeClr val="tx1"/>
            </a:solidFill>
            <a:miter lim="800000"/>
            <a:headEnd/>
            <a:tailEnd/>
          </a:ln>
          <a:effectLst/>
        </p:spPr>
      </p:pic>
      <p:pic>
        <p:nvPicPr>
          <p:cNvPr id="9" name="Picture 2" descr="I:\Fotos de Dell\MB900433183.JPG"/>
          <p:cNvPicPr>
            <a:picLocks noChangeAspect="1" noChangeArrowheads="1"/>
          </p:cNvPicPr>
          <p:nvPr/>
        </p:nvPicPr>
        <p:blipFill>
          <a:blip r:embed="rId5"/>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graphicFrame>
        <p:nvGraphicFramePr>
          <p:cNvPr id="8" name="7 Tabla"/>
          <p:cNvGraphicFramePr>
            <a:graphicFrameLocks noGrp="1"/>
          </p:cNvGraphicFramePr>
          <p:nvPr/>
        </p:nvGraphicFramePr>
        <p:xfrm>
          <a:off x="642912" y="1357298"/>
          <a:ext cx="8001053" cy="1428760"/>
        </p:xfrm>
        <a:graphic>
          <a:graphicData uri="http://schemas.openxmlformats.org/drawingml/2006/table">
            <a:tbl>
              <a:tblPr/>
              <a:tblGrid>
                <a:gridCol w="1224651"/>
                <a:gridCol w="1224651"/>
                <a:gridCol w="1224651"/>
                <a:gridCol w="653147"/>
                <a:gridCol w="1224651"/>
                <a:gridCol w="1224651"/>
                <a:gridCol w="1224651"/>
              </a:tblGrid>
              <a:tr h="357190">
                <a:tc gridSpan="3">
                  <a:txBody>
                    <a:bodyPr/>
                    <a:lstStyle/>
                    <a:p>
                      <a:pPr algn="l" fontAlgn="b"/>
                      <a:r>
                        <a:rPr lang="es-ES" sz="1800" b="0" i="0" u="none" strike="noStrike" dirty="0">
                          <a:solidFill>
                            <a:srgbClr val="000000"/>
                          </a:solidFill>
                          <a:latin typeface="Calibri"/>
                        </a:rPr>
                        <a:t>Matriz de Coeficiente de correlación</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a:txBody>
                    <a:bodyPr/>
                    <a:lstStyle/>
                    <a:p>
                      <a:pPr algn="l" fontAlgn="b"/>
                      <a:endParaRPr lang="es-ES" sz="1100" b="0" i="0" u="none" strike="noStrike">
                        <a:solidFill>
                          <a:srgbClr val="000000"/>
                        </a:solidFill>
                        <a:latin typeface="Calibri"/>
                      </a:endParaRPr>
                    </a:p>
                  </a:txBody>
                  <a:tcPr marL="0" marR="0" marT="0" marB="0" anchor="b">
                    <a:lnL>
                      <a:noFill/>
                    </a:lnL>
                    <a:lnR>
                      <a:noFill/>
                    </a:lnR>
                    <a:lnT>
                      <a:noFill/>
                    </a:lnT>
                    <a:lnB>
                      <a:noFill/>
                    </a:lnB>
                  </a:tcPr>
                </a:tc>
                <a:tc gridSpan="3">
                  <a:txBody>
                    <a:bodyPr/>
                    <a:lstStyle/>
                    <a:p>
                      <a:pPr algn="l" fontAlgn="b"/>
                      <a:r>
                        <a:rPr lang="es-ES" sz="1800" b="0" i="0" u="none" strike="noStrike" dirty="0">
                          <a:solidFill>
                            <a:srgbClr val="000000"/>
                          </a:solidFill>
                          <a:latin typeface="Calibri"/>
                        </a:rPr>
                        <a:t>Matriz de Varianza - Covarianza</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r>
              <a:tr h="357190">
                <a:tc>
                  <a:txBody>
                    <a:bodyPr/>
                    <a:lstStyle/>
                    <a:p>
                      <a:pPr algn="ctr" fontAlgn="b"/>
                      <a:r>
                        <a:rPr lang="el-GR" sz="1800" b="0" i="0" u="none" strike="noStrike" dirty="0">
                          <a:solidFill>
                            <a:srgbClr val="000000"/>
                          </a:solidFill>
                          <a:latin typeface="Calibri"/>
                        </a:rPr>
                        <a:t>ρ</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ES" sz="1800" b="0" i="1" u="none" strike="noStrike" dirty="0" err="1">
                          <a:solidFill>
                            <a:srgbClr val="000000"/>
                          </a:solidFill>
                          <a:latin typeface="Calibri"/>
                        </a:rPr>
                        <a:t>r</a:t>
                      </a:r>
                      <a:r>
                        <a:rPr lang="es-ES" sz="1200" b="0" i="1" u="none" strike="noStrike" dirty="0" err="1">
                          <a:solidFill>
                            <a:srgbClr val="000000"/>
                          </a:solidFill>
                          <a:latin typeface="Calibri"/>
                        </a:rPr>
                        <a:t>m</a:t>
                      </a:r>
                      <a:r>
                        <a:rPr lang="es-ES" sz="1200" b="0" i="1" u="none" strike="noStrike" dirty="0">
                          <a:solidFill>
                            <a:srgbClr val="000000"/>
                          </a:solidFill>
                          <a:latin typeface="Calibri"/>
                        </a:rPr>
                        <a:t> </a:t>
                      </a:r>
                      <a:endParaRPr lang="es-ES" sz="1800" b="0" i="1"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ES" sz="1800" b="0" i="0" u="none" strike="noStrike" dirty="0">
                          <a:solidFill>
                            <a:srgbClr val="000000"/>
                          </a:solidFill>
                          <a:latin typeface="Calibri"/>
                        </a:rPr>
                        <a:t>r</a:t>
                      </a:r>
                      <a:r>
                        <a:rPr lang="es-ES" sz="1200" b="0" i="1" u="none" strike="noStrike" dirty="0">
                          <a:solidFill>
                            <a:srgbClr val="000000"/>
                          </a:solidFill>
                          <a:latin typeface="Calibri"/>
                        </a:rPr>
                        <a:t>e</a:t>
                      </a:r>
                      <a:r>
                        <a:rPr lang="es-ES" sz="1800" b="0" i="1" u="none" strike="noStrike" dirty="0">
                          <a:solidFill>
                            <a:srgbClr val="000000"/>
                          </a:solidFill>
                          <a:latin typeface="Calibri"/>
                        </a:rPr>
                        <a:t> </a:t>
                      </a:r>
                      <a:endParaRPr lang="es-ES" sz="18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es-ES" sz="11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8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l-GR" sz="1800" b="0" i="1" u="none" strike="noStrike" dirty="0">
                          <a:solidFill>
                            <a:srgbClr val="000000"/>
                          </a:solidFill>
                          <a:latin typeface="Calibri"/>
                        </a:rPr>
                        <a:t>σ(</a:t>
                      </a:r>
                      <a:r>
                        <a:rPr lang="es-ES" sz="1800" b="0" i="1" u="none" strike="noStrike" dirty="0" err="1">
                          <a:solidFill>
                            <a:srgbClr val="000000"/>
                          </a:solidFill>
                          <a:latin typeface="Calibri"/>
                        </a:rPr>
                        <a:t>r</a:t>
                      </a:r>
                      <a:r>
                        <a:rPr lang="es-ES" sz="1200" b="0" i="1" u="none" strike="noStrike" dirty="0" err="1">
                          <a:solidFill>
                            <a:srgbClr val="000000"/>
                          </a:solidFill>
                          <a:latin typeface="Calibri"/>
                        </a:rPr>
                        <a:t>m</a:t>
                      </a:r>
                      <a:r>
                        <a:rPr lang="es-ES" sz="18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l-GR" sz="1800" b="0" i="0" u="none" strike="noStrike" dirty="0">
                          <a:solidFill>
                            <a:srgbClr val="000000"/>
                          </a:solidFill>
                          <a:latin typeface="Calibri"/>
                        </a:rPr>
                        <a:t>σ(</a:t>
                      </a:r>
                      <a:r>
                        <a:rPr lang="es-ES" sz="1800" b="0" i="0" u="none" strike="noStrike" dirty="0">
                          <a:solidFill>
                            <a:srgbClr val="000000"/>
                          </a:solidFill>
                          <a:latin typeface="Calibri"/>
                        </a:rPr>
                        <a:t>r</a:t>
                      </a:r>
                      <a:r>
                        <a:rPr lang="es-ES" sz="1200" b="0" i="1" u="none" strike="noStrike" dirty="0">
                          <a:solidFill>
                            <a:srgbClr val="000000"/>
                          </a:solidFill>
                          <a:latin typeface="Calibri"/>
                        </a:rPr>
                        <a:t>e</a:t>
                      </a:r>
                      <a:r>
                        <a:rPr lang="es-ES" sz="1800" b="0" i="1" u="none" strike="noStrike" dirty="0">
                          <a:solidFill>
                            <a:srgbClr val="000000"/>
                          </a:solidFill>
                          <a:latin typeface="Calibri"/>
                        </a:rPr>
                        <a:t> </a:t>
                      </a:r>
                      <a:r>
                        <a:rPr lang="es-ES" sz="1800" b="0" i="0" u="none" strike="noStrike" dirty="0">
                          <a:solidFill>
                            <a:srgbClr val="000000"/>
                          </a:solidFill>
                          <a:latin typeface="Calibri"/>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57190">
                <a:tc>
                  <a:txBody>
                    <a:bodyPr/>
                    <a:lstStyle/>
                    <a:p>
                      <a:pPr algn="ctr" fontAlgn="b"/>
                      <a:r>
                        <a:rPr lang="es-ES" sz="1800" b="0" i="1" u="none" strike="noStrike" dirty="0" err="1">
                          <a:solidFill>
                            <a:srgbClr val="000000"/>
                          </a:solidFill>
                          <a:latin typeface="Calibri"/>
                        </a:rPr>
                        <a:t>r</a:t>
                      </a:r>
                      <a:r>
                        <a:rPr lang="es-ES" sz="1200" b="0" i="1" u="none" strike="noStrike" dirty="0" err="1">
                          <a:solidFill>
                            <a:srgbClr val="000000"/>
                          </a:solidFill>
                          <a:latin typeface="Calibri"/>
                        </a:rPr>
                        <a:t>m</a:t>
                      </a:r>
                      <a:r>
                        <a:rPr lang="es-ES" sz="1200" b="0" i="1" u="none" strike="noStrike" dirty="0">
                          <a:solidFill>
                            <a:srgbClr val="000000"/>
                          </a:solidFill>
                          <a:latin typeface="Calibri"/>
                        </a:rPr>
                        <a:t> </a:t>
                      </a:r>
                      <a:endParaRPr lang="es-ES" sz="1800" b="0" i="1"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ES" sz="1800" b="0" i="0" u="none" strike="noStrike" dirty="0">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ES" sz="1100" b="0"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l-GR" sz="1800" b="0" i="1" u="none" strike="noStrike" dirty="0">
                          <a:solidFill>
                            <a:srgbClr val="000000"/>
                          </a:solidFill>
                          <a:latin typeface="Calibri"/>
                        </a:rPr>
                        <a:t>σ(</a:t>
                      </a:r>
                      <a:r>
                        <a:rPr lang="es-ES" sz="1800" b="0" i="1" u="none" strike="noStrike" dirty="0" err="1">
                          <a:solidFill>
                            <a:srgbClr val="000000"/>
                          </a:solidFill>
                          <a:latin typeface="Calibri"/>
                        </a:rPr>
                        <a:t>r</a:t>
                      </a:r>
                      <a:r>
                        <a:rPr lang="es-ES" sz="1200" b="0" i="1" u="none" strike="noStrike" dirty="0" err="1">
                          <a:solidFill>
                            <a:srgbClr val="000000"/>
                          </a:solidFill>
                          <a:latin typeface="Calibri"/>
                        </a:rPr>
                        <a:t>m</a:t>
                      </a:r>
                      <a:r>
                        <a:rPr lang="es-ES" sz="1800" b="0" i="1"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ES" sz="1800" b="0" i="0" u="none" strike="noStrike" dirty="0" smtClean="0">
                          <a:solidFill>
                            <a:srgbClr val="000000"/>
                          </a:solidFill>
                          <a:latin typeface="Calibri"/>
                        </a:rPr>
                        <a:t>0.0004889</a:t>
                      </a:r>
                      <a:endParaRPr lang="es-ES" sz="18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190">
                <a:tc>
                  <a:txBody>
                    <a:bodyPr/>
                    <a:lstStyle/>
                    <a:p>
                      <a:pPr algn="ctr" fontAlgn="b"/>
                      <a:r>
                        <a:rPr lang="es-ES" sz="1800" b="0" i="0" u="none" strike="noStrike" dirty="0">
                          <a:solidFill>
                            <a:srgbClr val="000000"/>
                          </a:solidFill>
                          <a:latin typeface="Calibri"/>
                        </a:rPr>
                        <a:t>r</a:t>
                      </a:r>
                      <a:r>
                        <a:rPr lang="es-ES" sz="1200" b="0" i="1" u="none" strike="noStrike" dirty="0">
                          <a:solidFill>
                            <a:srgbClr val="000000"/>
                          </a:solidFill>
                          <a:latin typeface="Calibri"/>
                        </a:rPr>
                        <a:t>e </a:t>
                      </a:r>
                      <a:endParaRPr lang="es-ES" sz="18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ES" sz="1800" b="0" i="0" u="none" strike="noStrike" dirty="0" smtClean="0">
                          <a:solidFill>
                            <a:srgbClr val="000000"/>
                          </a:solidFill>
                          <a:latin typeface="+mn-lt"/>
                        </a:rPr>
                        <a:t>0.0234418</a:t>
                      </a:r>
                      <a:endParaRPr lang="es-ES" sz="18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ES" sz="11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l-GR" sz="1800" b="0" i="0" u="none" strike="noStrike" dirty="0">
                          <a:solidFill>
                            <a:srgbClr val="000000"/>
                          </a:solidFill>
                          <a:latin typeface="Calibri"/>
                        </a:rPr>
                        <a:t>σ(</a:t>
                      </a:r>
                      <a:r>
                        <a:rPr lang="es-ES" sz="1800" b="0" i="0" u="none" strike="noStrike" dirty="0">
                          <a:solidFill>
                            <a:srgbClr val="000000"/>
                          </a:solidFill>
                          <a:latin typeface="Calibri"/>
                        </a:rPr>
                        <a:t>r</a:t>
                      </a:r>
                      <a:r>
                        <a:rPr lang="es-ES" sz="1200" b="0" i="1" u="none" strike="noStrike" dirty="0">
                          <a:solidFill>
                            <a:srgbClr val="000000"/>
                          </a:solidFill>
                          <a:latin typeface="Calibri"/>
                        </a:rPr>
                        <a:t>e</a:t>
                      </a:r>
                      <a:r>
                        <a:rPr lang="es-ES" sz="18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ES" sz="1800" b="0" i="0" u="none" strike="noStrike" dirty="0" smtClean="0">
                          <a:solidFill>
                            <a:srgbClr val="000000"/>
                          </a:solidFill>
                          <a:latin typeface="+mn-lt"/>
                        </a:rPr>
                        <a:t>0.00002796</a:t>
                      </a:r>
                      <a:endParaRPr lang="es-ES" sz="18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smtClean="0">
                          <a:solidFill>
                            <a:srgbClr val="000000"/>
                          </a:solidFill>
                          <a:latin typeface="Calibri"/>
                        </a:rPr>
                        <a:t>0.00291117</a:t>
                      </a:r>
                      <a:endParaRPr lang="es-ES" sz="18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9" name="9 Subtítulo"/>
          <p:cNvSpPr txBox="1">
            <a:spLocks/>
          </p:cNvSpPr>
          <p:nvPr/>
        </p:nvSpPr>
        <p:spPr bwMode="auto">
          <a:xfrm>
            <a:off x="357158" y="2928934"/>
            <a:ext cx="8429684" cy="5000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300" b="1" dirty="0" smtClean="0">
              <a:solidFill>
                <a:srgbClr val="92D050"/>
              </a:solidFill>
            </a:endParaRPr>
          </a:p>
          <a:p>
            <a:pPr algn="just"/>
            <a:r>
              <a:rPr lang="es-ES" sz="2200" dirty="0" smtClean="0">
                <a:solidFill>
                  <a:srgbClr val="0070C0"/>
                </a:solidFill>
              </a:rPr>
              <a:t>e) Cálculo del coeficiente beta(</a:t>
            </a:r>
            <a:r>
              <a:rPr lang="el-GR" sz="2200" dirty="0" smtClean="0">
                <a:solidFill>
                  <a:srgbClr val="0070C0"/>
                </a:solidFill>
              </a:rPr>
              <a:t>β</a:t>
            </a:r>
            <a:r>
              <a:rPr lang="es-ES" sz="2200" dirty="0" smtClean="0">
                <a:solidFill>
                  <a:srgbClr val="0070C0"/>
                </a:solidFill>
              </a:rPr>
              <a:t>)</a:t>
            </a:r>
            <a:r>
              <a:rPr lang="es-ES" sz="2200" dirty="0" smtClean="0">
                <a:solidFill>
                  <a:srgbClr val="92D050"/>
                </a:solidFill>
              </a:rPr>
              <a:t> </a:t>
            </a:r>
            <a:endParaRPr lang="es-ES" sz="2200" dirty="0" smtClean="0"/>
          </a:p>
          <a:p>
            <a:pPr algn="just"/>
            <a:endParaRPr lang="es-ES" sz="2200" dirty="0" smtClean="0"/>
          </a:p>
          <a:p>
            <a:pPr algn="just"/>
            <a:endParaRPr lang="es-ES" sz="1000" dirty="0" smtClean="0"/>
          </a:p>
          <a:p>
            <a:pPr algn="just"/>
            <a:endParaRPr lang="es-ES" sz="1000" dirty="0" smtClean="0"/>
          </a:p>
          <a:p>
            <a:pPr algn="just"/>
            <a:endParaRPr lang="es-ES" sz="1000" dirty="0" smtClean="0"/>
          </a:p>
          <a:p>
            <a:pPr algn="just"/>
            <a:endParaRPr lang="es-ES" sz="2200" dirty="0" smtClean="0">
              <a:solidFill>
                <a:srgbClr val="92D050"/>
              </a:solidFill>
            </a:endParaRPr>
          </a:p>
          <a:p>
            <a:pPr algn="just"/>
            <a:endParaRPr lang="es-ES" sz="2200" dirty="0" smtClean="0"/>
          </a:p>
          <a:p>
            <a:pPr algn="just"/>
            <a:endParaRPr lang="es-ES" sz="2200" dirty="0" smtClean="0"/>
          </a:p>
          <a:p>
            <a:pPr algn="just"/>
            <a:r>
              <a:rPr lang="es-ES" sz="2200" dirty="0" smtClean="0"/>
              <a:t> </a:t>
            </a:r>
            <a:endParaRPr lang="es-ES" sz="2400" dirty="0" smtClean="0"/>
          </a:p>
          <a:p>
            <a:pPr algn="just"/>
            <a:endParaRPr lang="es-ES" sz="2400" dirty="0" smtClean="0">
              <a:solidFill>
                <a:srgbClr val="92D050"/>
              </a:solidFill>
            </a:endParaRPr>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PE" sz="2200" kern="0" dirty="0" smtClean="0"/>
          </a:p>
          <a:p>
            <a:pPr algn="just"/>
            <a:endParaRPr lang="es-PE" sz="1000" kern="0" dirty="0" smtClean="0">
              <a:solidFill>
                <a:srgbClr val="92D050"/>
              </a:solidFill>
            </a:endParaRPr>
          </a:p>
          <a:p>
            <a:pPr algn="ctr"/>
            <a:endParaRPr lang="es-PE" sz="2200" kern="0" dirty="0" smtClean="0">
              <a:solidFill>
                <a:srgbClr val="92D050"/>
              </a:solidFill>
            </a:endParaRPr>
          </a:p>
          <a:p>
            <a:pPr algn="just"/>
            <a:endParaRPr lang="es-PE" sz="2200" kern="0" dirty="0" smtClean="0">
              <a:solidFill>
                <a:srgbClr val="0070C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sp>
        <p:nvSpPr>
          <p:cNvPr id="11" name="9 Subtítulo"/>
          <p:cNvSpPr txBox="1">
            <a:spLocks/>
          </p:cNvSpPr>
          <p:nvPr/>
        </p:nvSpPr>
        <p:spPr bwMode="auto">
          <a:xfrm>
            <a:off x="428596" y="4857760"/>
            <a:ext cx="8501122" cy="12144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300" b="1" dirty="0" smtClean="0">
              <a:solidFill>
                <a:srgbClr val="92D050"/>
              </a:solidFill>
            </a:endParaRPr>
          </a:p>
          <a:p>
            <a:pPr algn="just"/>
            <a:r>
              <a:rPr lang="es-ES" sz="2200" dirty="0" smtClean="0">
                <a:solidFill>
                  <a:srgbClr val="0070C0"/>
                </a:solidFill>
              </a:rPr>
              <a:t>f) Riesgo país (</a:t>
            </a:r>
            <a:r>
              <a:rPr lang="es-ES" sz="2200" dirty="0" err="1" smtClean="0">
                <a:solidFill>
                  <a:srgbClr val="0070C0"/>
                </a:solidFill>
              </a:rPr>
              <a:t>r</a:t>
            </a:r>
            <a:r>
              <a:rPr lang="es-ES" sz="1400" dirty="0" err="1" smtClean="0">
                <a:solidFill>
                  <a:srgbClr val="0070C0"/>
                </a:solidFill>
              </a:rPr>
              <a:t>m</a:t>
            </a:r>
            <a:r>
              <a:rPr lang="es-ES" sz="2200" dirty="0" smtClean="0">
                <a:solidFill>
                  <a:srgbClr val="0070C0"/>
                </a:solidFill>
              </a:rPr>
              <a:t>)</a:t>
            </a:r>
          </a:p>
          <a:p>
            <a:pPr algn="just"/>
            <a:endParaRPr lang="es-ES" sz="800" dirty="0" smtClean="0">
              <a:solidFill>
                <a:srgbClr val="0070C0"/>
              </a:solidFill>
            </a:endParaRPr>
          </a:p>
          <a:p>
            <a:pPr algn="just">
              <a:buFont typeface="Wingdings" pitchFamily="2" charset="2"/>
              <a:buChar char="ü"/>
            </a:pPr>
            <a:r>
              <a:rPr lang="es-ES" sz="2200" dirty="0" smtClean="0">
                <a:solidFill>
                  <a:srgbClr val="92D050"/>
                </a:solidFill>
              </a:rPr>
              <a:t> </a:t>
            </a:r>
            <a:r>
              <a:rPr lang="es-ES" sz="2100" dirty="0" smtClean="0"/>
              <a:t>El riesgo país se cálculo por el método </a:t>
            </a:r>
            <a:r>
              <a:rPr lang="es-ES" sz="2100" i="1" dirty="0" smtClean="0"/>
              <a:t>Country </a:t>
            </a:r>
            <a:r>
              <a:rPr lang="es-ES" sz="2100" i="1" dirty="0" err="1" smtClean="0"/>
              <a:t>debt</a:t>
            </a:r>
            <a:r>
              <a:rPr lang="es-ES" sz="2100" i="1" dirty="0" smtClean="0"/>
              <a:t> spread</a:t>
            </a:r>
            <a:r>
              <a:rPr lang="es-ES" sz="2100" dirty="0" smtClean="0"/>
              <a:t> que es 1.90%.</a:t>
            </a:r>
            <a:endParaRPr lang="es-ES" sz="2100" dirty="0" smtClean="0">
              <a:solidFill>
                <a:srgbClr val="92D050"/>
              </a:solidFill>
            </a:endParaRPr>
          </a:p>
          <a:p>
            <a:pPr algn="just">
              <a:buFont typeface="Wingdings" pitchFamily="2" charset="2"/>
              <a:buChar char="ü"/>
            </a:pPr>
            <a:r>
              <a:rPr lang="es-ES" sz="2100" dirty="0" smtClean="0">
                <a:solidFill>
                  <a:srgbClr val="92D050"/>
                </a:solidFill>
              </a:rPr>
              <a:t> </a:t>
            </a:r>
            <a:r>
              <a:rPr lang="es-ES" sz="2100" dirty="0" smtClean="0"/>
              <a:t>EMBI + PERÚ = 1.90%</a:t>
            </a:r>
          </a:p>
          <a:p>
            <a:pPr algn="just"/>
            <a:endParaRPr lang="es-ES" sz="2200" dirty="0" smtClean="0"/>
          </a:p>
          <a:p>
            <a:pPr algn="just"/>
            <a:endParaRPr lang="es-ES" sz="1000" dirty="0" smtClean="0"/>
          </a:p>
          <a:p>
            <a:pPr algn="just"/>
            <a:endParaRPr lang="es-ES" sz="1000" dirty="0" smtClean="0"/>
          </a:p>
          <a:p>
            <a:pPr algn="just"/>
            <a:endParaRPr lang="es-ES" sz="1000" dirty="0" smtClean="0"/>
          </a:p>
          <a:p>
            <a:pPr algn="just"/>
            <a:endParaRPr lang="es-ES" sz="2200" dirty="0" smtClean="0">
              <a:solidFill>
                <a:srgbClr val="92D050"/>
              </a:solidFill>
            </a:endParaRPr>
          </a:p>
          <a:p>
            <a:pPr algn="just"/>
            <a:endParaRPr lang="es-ES" sz="2200" dirty="0" smtClean="0"/>
          </a:p>
          <a:p>
            <a:pPr algn="just"/>
            <a:endParaRPr lang="es-ES" sz="2200" dirty="0" smtClean="0"/>
          </a:p>
          <a:p>
            <a:pPr algn="just"/>
            <a:r>
              <a:rPr lang="es-ES" sz="2200" dirty="0" smtClean="0"/>
              <a:t> </a:t>
            </a:r>
            <a:endParaRPr lang="es-ES" sz="2400" dirty="0" smtClean="0"/>
          </a:p>
          <a:p>
            <a:pPr algn="just"/>
            <a:endParaRPr lang="es-ES" sz="2400" dirty="0" smtClean="0">
              <a:solidFill>
                <a:srgbClr val="92D050"/>
              </a:solidFill>
            </a:endParaRPr>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PE" sz="2200" kern="0" dirty="0" smtClean="0"/>
          </a:p>
          <a:p>
            <a:pPr algn="just"/>
            <a:endParaRPr lang="es-PE" sz="1000" kern="0" dirty="0" smtClean="0">
              <a:solidFill>
                <a:srgbClr val="92D050"/>
              </a:solidFill>
            </a:endParaRPr>
          </a:p>
          <a:p>
            <a:pPr algn="ctr"/>
            <a:endParaRPr lang="es-PE" sz="2200" kern="0" dirty="0" smtClean="0">
              <a:solidFill>
                <a:srgbClr val="92D050"/>
              </a:solidFill>
            </a:endParaRPr>
          </a:p>
          <a:p>
            <a:pPr algn="just"/>
            <a:endParaRPr lang="es-PE" sz="2200" kern="0" dirty="0" smtClean="0">
              <a:solidFill>
                <a:srgbClr val="0070C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graphicFrame>
        <p:nvGraphicFramePr>
          <p:cNvPr id="12" name="11 Objeto"/>
          <p:cNvGraphicFramePr>
            <a:graphicFrameLocks noChangeAspect="1"/>
          </p:cNvGraphicFramePr>
          <p:nvPr/>
        </p:nvGraphicFramePr>
        <p:xfrm>
          <a:off x="571472" y="3619507"/>
          <a:ext cx="2428892" cy="809625"/>
        </p:xfrm>
        <a:graphic>
          <a:graphicData uri="http://schemas.openxmlformats.org/presentationml/2006/ole">
            <p:oleObj spid="_x0000_s199681" name="Ecuación" r:id="rId4" imgW="1091880" imgH="431640" progId="Equation.3">
              <p:embed/>
            </p:oleObj>
          </a:graphicData>
        </a:graphic>
      </p:graphicFrame>
      <p:sp>
        <p:nvSpPr>
          <p:cNvPr id="14" name="13 Flecha derecha"/>
          <p:cNvSpPr/>
          <p:nvPr/>
        </p:nvSpPr>
        <p:spPr>
          <a:xfrm>
            <a:off x="3143240" y="3571876"/>
            <a:ext cx="1000132" cy="928694"/>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graphicFrame>
        <p:nvGraphicFramePr>
          <p:cNvPr id="199682" name="Object 2"/>
          <p:cNvGraphicFramePr>
            <a:graphicFrameLocks noChangeAspect="1"/>
          </p:cNvGraphicFramePr>
          <p:nvPr/>
        </p:nvGraphicFramePr>
        <p:xfrm>
          <a:off x="4433888" y="3725863"/>
          <a:ext cx="3092450" cy="738187"/>
        </p:xfrm>
        <a:graphic>
          <a:graphicData uri="http://schemas.openxmlformats.org/presentationml/2006/ole">
            <p:oleObj spid="_x0000_s199682" name="Ecuación" r:id="rId5" imgW="1815840" imgH="393480" progId="Equation.3">
              <p:embed/>
            </p:oleObj>
          </a:graphicData>
        </a:graphic>
      </p:graphicFrame>
      <p:pic>
        <p:nvPicPr>
          <p:cNvPr id="15" name="Picture 2" descr="I:\Fotos de Dell\MB900433183.JPG"/>
          <p:cNvPicPr>
            <a:picLocks noChangeAspect="1" noChangeArrowheads="1"/>
          </p:cNvPicPr>
          <p:nvPr/>
        </p:nvPicPr>
        <p:blipFill>
          <a:blip r:embed="rId6"/>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358246" cy="378621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300" b="1" dirty="0" smtClean="0">
              <a:solidFill>
                <a:srgbClr val="92D050"/>
              </a:solidFill>
            </a:endParaRPr>
          </a:p>
          <a:p>
            <a:pPr algn="just"/>
            <a:r>
              <a:rPr lang="es-ES" sz="2200" dirty="0" smtClean="0">
                <a:solidFill>
                  <a:srgbClr val="0070C0"/>
                </a:solidFill>
              </a:rPr>
              <a:t>g) Cálculo de la rentabilidad exigida por las acciones</a:t>
            </a:r>
          </a:p>
          <a:p>
            <a:pPr algn="just"/>
            <a:endParaRPr lang="es-ES" sz="800" dirty="0" smtClean="0">
              <a:solidFill>
                <a:srgbClr val="0070C0"/>
              </a:solidFill>
            </a:endParaRPr>
          </a:p>
          <a:p>
            <a:pPr algn="just">
              <a:buFont typeface="Wingdings" pitchFamily="2" charset="2"/>
              <a:buChar char="ü"/>
            </a:pPr>
            <a:endParaRPr lang="es-ES" sz="2200" dirty="0" smtClean="0">
              <a:solidFill>
                <a:srgbClr val="92D050"/>
              </a:solidFill>
            </a:endParaRPr>
          </a:p>
          <a:p>
            <a:pPr algn="just"/>
            <a:endParaRPr lang="es-ES" sz="2200" dirty="0" smtClean="0">
              <a:solidFill>
                <a:srgbClr val="92D050"/>
              </a:solidFill>
            </a:endParaRPr>
          </a:p>
          <a:p>
            <a:pPr algn="just"/>
            <a:r>
              <a:rPr lang="es-ES" sz="2200" dirty="0" smtClean="0">
                <a:solidFill>
                  <a:srgbClr val="92D050"/>
                </a:solidFill>
              </a:rPr>
              <a:t>  </a:t>
            </a:r>
            <a:r>
              <a:rPr lang="es-ES" sz="2200" i="1" dirty="0" smtClean="0"/>
              <a:t>r</a:t>
            </a:r>
            <a:r>
              <a:rPr lang="es-ES" sz="1600" i="1" dirty="0" smtClean="0"/>
              <a:t>e </a:t>
            </a:r>
            <a:r>
              <a:rPr lang="es-ES" sz="2200" i="1" dirty="0" smtClean="0"/>
              <a:t> =  0.0038 + 0.057203*(0.0057 – 0.0038) + 0.019</a:t>
            </a:r>
          </a:p>
          <a:p>
            <a:pPr algn="just"/>
            <a:r>
              <a:rPr lang="es-ES" sz="2200" dirty="0" smtClean="0">
                <a:solidFill>
                  <a:srgbClr val="92D050"/>
                </a:solidFill>
              </a:rPr>
              <a:t>  </a:t>
            </a:r>
            <a:r>
              <a:rPr lang="es-ES" sz="2200" i="1" dirty="0" smtClean="0"/>
              <a:t>r</a:t>
            </a:r>
            <a:r>
              <a:rPr lang="es-ES" sz="1600" i="1" dirty="0" smtClean="0"/>
              <a:t>e </a:t>
            </a:r>
            <a:r>
              <a:rPr lang="es-ES" sz="2200" i="1" dirty="0" smtClean="0"/>
              <a:t> =  2.29%</a:t>
            </a:r>
            <a:endParaRPr lang="es-ES" sz="2200" dirty="0" smtClean="0">
              <a:solidFill>
                <a:srgbClr val="92D050"/>
              </a:solidFill>
            </a:endParaRPr>
          </a:p>
          <a:p>
            <a:pPr algn="just">
              <a:buFont typeface="Wingdings" pitchFamily="2" charset="2"/>
              <a:buChar char="ü"/>
            </a:pPr>
            <a:endParaRPr lang="es-ES" sz="2100" dirty="0" smtClean="0">
              <a:solidFill>
                <a:schemeClr val="bg2"/>
              </a:solidFill>
            </a:endParaRPr>
          </a:p>
          <a:p>
            <a:pPr algn="just">
              <a:buFont typeface="Wingdings" pitchFamily="2" charset="2"/>
              <a:buChar char="ü"/>
            </a:pPr>
            <a:r>
              <a:rPr lang="es-ES" sz="2100" dirty="0" smtClean="0">
                <a:solidFill>
                  <a:srgbClr val="92D050"/>
                </a:solidFill>
              </a:rPr>
              <a:t> </a:t>
            </a:r>
            <a:r>
              <a:rPr lang="es-ES" sz="2100" dirty="0" smtClean="0"/>
              <a:t>Rentabilidad anual exigida por los accionistas</a:t>
            </a:r>
          </a:p>
          <a:p>
            <a:pPr algn="just"/>
            <a:endParaRPr lang="es-ES" sz="2100" i="1" dirty="0" smtClean="0">
              <a:solidFill>
                <a:srgbClr val="92D050"/>
              </a:solidFill>
            </a:endParaRPr>
          </a:p>
          <a:p>
            <a:pPr algn="just"/>
            <a:r>
              <a:rPr lang="es-ES" sz="2100" i="1" dirty="0" smtClean="0">
                <a:solidFill>
                  <a:srgbClr val="92D050"/>
                </a:solidFill>
              </a:rPr>
              <a:t>	</a:t>
            </a:r>
            <a:r>
              <a:rPr lang="es-ES" sz="2100" i="1" dirty="0" smtClean="0">
                <a:solidFill>
                  <a:srgbClr val="92D050"/>
                </a:solidFill>
              </a:rPr>
              <a:t>			</a:t>
            </a:r>
            <a:r>
              <a:rPr lang="es-ES" sz="2200" i="1" dirty="0" smtClean="0"/>
              <a:t>r</a:t>
            </a:r>
            <a:r>
              <a:rPr lang="es-ES" i="1" dirty="0" smtClean="0"/>
              <a:t>e</a:t>
            </a:r>
            <a:r>
              <a:rPr lang="es-ES" sz="2200" i="1" dirty="0" smtClean="0"/>
              <a:t>  </a:t>
            </a:r>
            <a:r>
              <a:rPr lang="es-ES" sz="2200" i="1" dirty="0" smtClean="0"/>
              <a:t>=  27.49%</a:t>
            </a:r>
            <a:endParaRPr lang="es-ES" sz="2200" dirty="0" smtClean="0">
              <a:solidFill>
                <a:srgbClr val="92D050"/>
              </a:solidFill>
            </a:endParaRPr>
          </a:p>
          <a:p>
            <a:pPr algn="just"/>
            <a:endParaRPr lang="es-ES" sz="2100" dirty="0" smtClean="0"/>
          </a:p>
          <a:p>
            <a:pPr algn="just"/>
            <a:endParaRPr lang="es-ES" sz="2200" dirty="0" smtClean="0"/>
          </a:p>
          <a:p>
            <a:pPr algn="just"/>
            <a:endParaRPr lang="es-ES" sz="1000" dirty="0" smtClean="0"/>
          </a:p>
          <a:p>
            <a:pPr algn="just"/>
            <a:endParaRPr lang="es-ES" sz="1000" dirty="0" smtClean="0"/>
          </a:p>
          <a:p>
            <a:pPr algn="just"/>
            <a:endParaRPr lang="es-ES" sz="1000" dirty="0" smtClean="0"/>
          </a:p>
          <a:p>
            <a:pPr algn="just"/>
            <a:endParaRPr lang="es-ES" sz="2200" dirty="0" smtClean="0">
              <a:solidFill>
                <a:srgbClr val="92D050"/>
              </a:solidFill>
            </a:endParaRPr>
          </a:p>
          <a:p>
            <a:pPr algn="just"/>
            <a:endParaRPr lang="es-ES" sz="2200" dirty="0" smtClean="0"/>
          </a:p>
          <a:p>
            <a:pPr algn="just"/>
            <a:endParaRPr lang="es-ES" sz="2200" dirty="0" smtClean="0"/>
          </a:p>
          <a:p>
            <a:pPr algn="just"/>
            <a:r>
              <a:rPr lang="es-ES" sz="2200" dirty="0" smtClean="0"/>
              <a:t> </a:t>
            </a:r>
            <a:endParaRPr lang="es-ES" sz="2400" dirty="0" smtClean="0"/>
          </a:p>
          <a:p>
            <a:pPr algn="just"/>
            <a:endParaRPr lang="es-ES" sz="2400" dirty="0" smtClean="0">
              <a:solidFill>
                <a:srgbClr val="92D050"/>
              </a:solidFill>
            </a:endParaRPr>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PE" sz="2200" kern="0" dirty="0" smtClean="0"/>
          </a:p>
          <a:p>
            <a:pPr algn="just"/>
            <a:endParaRPr lang="es-PE" sz="1000" kern="0" dirty="0" smtClean="0">
              <a:solidFill>
                <a:srgbClr val="92D050"/>
              </a:solidFill>
            </a:endParaRPr>
          </a:p>
          <a:p>
            <a:pPr algn="ctr"/>
            <a:endParaRPr lang="es-PE" sz="2200" kern="0" dirty="0" smtClean="0">
              <a:solidFill>
                <a:srgbClr val="92D050"/>
              </a:solidFill>
            </a:endParaRPr>
          </a:p>
          <a:p>
            <a:pPr algn="just"/>
            <a:endParaRPr lang="es-PE" sz="2200" kern="0" dirty="0" smtClean="0">
              <a:solidFill>
                <a:srgbClr val="0070C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graphicFrame>
        <p:nvGraphicFramePr>
          <p:cNvPr id="198657" name="Object 1"/>
          <p:cNvGraphicFramePr>
            <a:graphicFrameLocks noChangeAspect="1"/>
          </p:cNvGraphicFramePr>
          <p:nvPr/>
        </p:nvGraphicFramePr>
        <p:xfrm>
          <a:off x="571472" y="1785926"/>
          <a:ext cx="3925887" cy="500062"/>
        </p:xfrm>
        <a:graphic>
          <a:graphicData uri="http://schemas.openxmlformats.org/presentationml/2006/ole">
            <p:oleObj spid="_x0000_s198657" name="Ecuación" r:id="rId4" imgW="1460160" imgH="241200" progId="Equation.3">
              <p:embed/>
            </p:oleObj>
          </a:graphicData>
        </a:graphic>
      </p:graphicFrame>
      <p:pic>
        <p:nvPicPr>
          <p:cNvPr id="9" name="Picture 2" descr="I:\Fotos de Dell\MB900433183.JPG"/>
          <p:cNvPicPr>
            <a:picLocks noChangeAspect="1" noChangeArrowheads="1"/>
          </p:cNvPicPr>
          <p:nvPr/>
        </p:nvPicPr>
        <p:blipFill>
          <a:blip r:embed="rId5"/>
          <a:srcRect/>
          <a:stretch>
            <a:fillRect/>
          </a:stretch>
        </p:blipFill>
        <p:spPr bwMode="auto">
          <a:xfrm>
            <a:off x="0" y="0"/>
            <a:ext cx="1928794" cy="1071546"/>
          </a:xfrm>
          <a:prstGeom prst="rect">
            <a:avLst/>
          </a:prstGeom>
          <a:noFill/>
          <a:ln>
            <a:solidFill>
              <a:srgbClr val="92D050"/>
            </a:solidFill>
          </a:ln>
        </p:spPr>
      </p:pic>
      <p:sp>
        <p:nvSpPr>
          <p:cNvPr id="10" name="9 Proceso alternativo"/>
          <p:cNvSpPr/>
          <p:nvPr/>
        </p:nvSpPr>
        <p:spPr>
          <a:xfrm>
            <a:off x="3857620" y="3929066"/>
            <a:ext cx="1928826" cy="57150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2285984" y="1142984"/>
            <a:ext cx="4357718" cy="500066"/>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Autofit/>
          </a:bodyPr>
          <a:lstStyle/>
          <a:p>
            <a:r>
              <a:rPr lang="es-ES" b="1" u="sng" dirty="0" smtClean="0">
                <a:solidFill>
                  <a:srgbClr val="92D050"/>
                </a:solidFill>
              </a:rPr>
              <a:t>El Modelo de </a:t>
            </a:r>
            <a:r>
              <a:rPr lang="es-ES" b="1" u="sng" dirty="0" err="1" smtClean="0">
                <a:solidFill>
                  <a:srgbClr val="92D050"/>
                </a:solidFill>
              </a:rPr>
              <a:t>Markowitz</a:t>
            </a:r>
            <a:endParaRPr lang="es-ES" b="1" u="sng" dirty="0">
              <a:solidFill>
                <a:srgbClr val="92D050"/>
              </a:solidFill>
            </a:endParaRPr>
          </a:p>
        </p:txBody>
      </p:sp>
      <p:sp>
        <p:nvSpPr>
          <p:cNvPr id="9" name="9 Subtítulo"/>
          <p:cNvSpPr txBox="1">
            <a:spLocks/>
          </p:cNvSpPr>
          <p:nvPr/>
        </p:nvSpPr>
        <p:spPr bwMode="auto">
          <a:xfrm>
            <a:off x="214282" y="1643050"/>
            <a:ext cx="8715436" cy="47863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El Modelo de Harry </a:t>
            </a:r>
            <a:r>
              <a:rPr lang="es-ES" sz="2200" dirty="0" err="1" smtClean="0"/>
              <a:t>Markowitz</a:t>
            </a:r>
            <a:r>
              <a:rPr lang="es-ES" sz="2200" dirty="0" smtClean="0"/>
              <a:t> fue publicado en 1952, en la revista </a:t>
            </a:r>
            <a:r>
              <a:rPr lang="es-ES" sz="2200" i="1" dirty="0" err="1" smtClean="0"/>
              <a:t>Journal</a:t>
            </a:r>
            <a:r>
              <a:rPr lang="es-ES" sz="2200" i="1" dirty="0" smtClean="0"/>
              <a:t> of </a:t>
            </a:r>
            <a:r>
              <a:rPr lang="es-ES" sz="2200" i="1" dirty="0" err="1" smtClean="0"/>
              <a:t>Finance</a:t>
            </a:r>
            <a:r>
              <a:rPr lang="es-ES" sz="2200" i="1" dirty="0" smtClean="0"/>
              <a:t>, </a:t>
            </a:r>
            <a:r>
              <a:rPr lang="es-ES" sz="2200" dirty="0" smtClean="0"/>
              <a:t>este artículo llamado </a:t>
            </a:r>
            <a:r>
              <a:rPr lang="es-ES" sz="2200" b="1" dirty="0" smtClean="0"/>
              <a:t>“</a:t>
            </a:r>
            <a:r>
              <a:rPr lang="es-ES" sz="2200" b="1" dirty="0" smtClean="0">
                <a:solidFill>
                  <a:srgbClr val="0070C0"/>
                </a:solidFill>
              </a:rPr>
              <a:t>Portfolio </a:t>
            </a:r>
            <a:r>
              <a:rPr lang="es-ES" sz="2200" b="1" dirty="0" err="1" smtClean="0">
                <a:solidFill>
                  <a:srgbClr val="0070C0"/>
                </a:solidFill>
              </a:rPr>
              <a:t>Selection</a:t>
            </a:r>
            <a:r>
              <a:rPr lang="es-ES" sz="2200" b="1" dirty="0" smtClean="0"/>
              <a:t>”</a:t>
            </a:r>
            <a:r>
              <a:rPr lang="es-ES" sz="2200" dirty="0" smtClean="0"/>
              <a:t> planteaba un modelo de conducta racional para la selección de carteras de títulos-valores con liquidez inmediata.</a:t>
            </a:r>
            <a:endParaRPr lang="es-ES" sz="200" dirty="0" smtClean="0"/>
          </a:p>
          <a:p>
            <a:pPr algn="just"/>
            <a:endParaRPr lang="es-ES" sz="200" dirty="0" smtClean="0"/>
          </a:p>
          <a:p>
            <a:pPr algn="just"/>
            <a:endParaRPr lang="es-ES" sz="200" dirty="0" smtClean="0"/>
          </a:p>
          <a:p>
            <a:pPr algn="just"/>
            <a:endParaRPr lang="es-ES" sz="200" dirty="0" smtClean="0"/>
          </a:p>
          <a:p>
            <a:pPr algn="just"/>
            <a:r>
              <a:rPr lang="es-PE" sz="2200" kern="0" dirty="0" smtClean="0"/>
              <a:t>Subsiguientemente en 1959, publica el libro </a:t>
            </a:r>
            <a:r>
              <a:rPr lang="es-PE" sz="2200" b="1" i="1" kern="0" dirty="0" smtClean="0"/>
              <a:t>“</a:t>
            </a:r>
            <a:r>
              <a:rPr lang="es-PE" sz="2200" b="1" i="1" kern="0" dirty="0" smtClean="0">
                <a:solidFill>
                  <a:srgbClr val="0070C0"/>
                </a:solidFill>
              </a:rPr>
              <a:t>porfolio </a:t>
            </a:r>
            <a:r>
              <a:rPr lang="es-PE" sz="2200" b="1" i="1" kern="0" dirty="0" err="1" smtClean="0">
                <a:solidFill>
                  <a:srgbClr val="0070C0"/>
                </a:solidFill>
              </a:rPr>
              <a:t>selection</a:t>
            </a:r>
            <a:r>
              <a:rPr lang="es-PE" sz="2200" b="1" i="1" kern="0" dirty="0" smtClean="0">
                <a:solidFill>
                  <a:srgbClr val="0070C0"/>
                </a:solidFill>
              </a:rPr>
              <a:t>, </a:t>
            </a:r>
            <a:r>
              <a:rPr lang="es-PE" sz="2200" b="1" i="1" kern="0" dirty="0" err="1" smtClean="0">
                <a:solidFill>
                  <a:srgbClr val="0070C0"/>
                </a:solidFill>
              </a:rPr>
              <a:t>Efficient</a:t>
            </a:r>
            <a:r>
              <a:rPr lang="es-PE" sz="2200" b="1" i="1" kern="0" dirty="0" smtClean="0">
                <a:solidFill>
                  <a:srgbClr val="0070C0"/>
                </a:solidFill>
              </a:rPr>
              <a:t> </a:t>
            </a:r>
            <a:r>
              <a:rPr lang="es-PE" sz="2200" b="1" i="1" kern="0" dirty="0" err="1" smtClean="0">
                <a:solidFill>
                  <a:srgbClr val="0070C0"/>
                </a:solidFill>
              </a:rPr>
              <a:t>Diversification</a:t>
            </a:r>
            <a:r>
              <a:rPr lang="es-PE" sz="2200" b="1" i="1" kern="0" dirty="0" smtClean="0">
                <a:solidFill>
                  <a:srgbClr val="0070C0"/>
                </a:solidFill>
              </a:rPr>
              <a:t> of </a:t>
            </a:r>
            <a:r>
              <a:rPr lang="es-PE" sz="2200" b="1" i="1" kern="0" dirty="0" err="1" smtClean="0">
                <a:solidFill>
                  <a:srgbClr val="0070C0"/>
                </a:solidFill>
              </a:rPr>
              <a:t>Investments</a:t>
            </a:r>
            <a:r>
              <a:rPr lang="es-PE" sz="2200" b="1" i="1" kern="0" dirty="0" smtClean="0"/>
              <a:t>”</a:t>
            </a:r>
            <a:r>
              <a:rPr lang="es-PE" sz="2200" kern="0" dirty="0" smtClean="0"/>
              <a:t>, desde este momento revoluciono la economía financiera , pues su modelo es el más exitoso teóricamente, del cual sean derivado múltiples trabajos. El libro sienta las base de la diversas teorías de equilibrio en el mercado de activos financieros.</a:t>
            </a:r>
          </a:p>
          <a:p>
            <a:pPr algn="just"/>
            <a:r>
              <a:rPr lang="es-PE" sz="2200" kern="0" dirty="0" smtClean="0"/>
              <a:t>Sin embargo hay que mencionar que su aplicación practica no ha tenido el mismo éxito teórico. Esto se debe a la complejidad matemática si se aplica para “n” activos, por que al ser un programa cuadrático </a:t>
            </a:r>
            <a:r>
              <a:rPr lang="es-PE" sz="2200" kern="0" dirty="0" err="1" smtClean="0"/>
              <a:t>paramétrico</a:t>
            </a:r>
            <a:r>
              <a:rPr lang="es-PE" sz="2200" kern="0" dirty="0" smtClean="0"/>
              <a:t>, su algoritmo de resolución era muy complejo. También el número de estimaciones de rentabilidad, varianza y covarianza es muy elevado.</a:t>
            </a:r>
            <a:endParaRPr lang="es-ES" sz="2200" dirty="0" smtClean="0"/>
          </a:p>
        </p:txBody>
      </p:sp>
      <p:pic>
        <p:nvPicPr>
          <p:cNvPr id="11"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643050"/>
            <a:ext cx="8643998" cy="45720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El retorno esperado, se debe evaluar por las distintas probabilidades de ocurrencia que pude llegar a tener en el futuro el activo de mercado.</a:t>
            </a:r>
          </a:p>
          <a:p>
            <a:pPr algn="just"/>
            <a:endParaRPr lang="es-ES" sz="1200" dirty="0" smtClean="0"/>
          </a:p>
          <a:p>
            <a:pPr algn="just"/>
            <a:r>
              <a:rPr lang="es-ES" sz="2200" dirty="0" smtClean="0"/>
              <a:t>Este rendimiento esperado se calcula a través de la sumatoria del producto de cada probabilidad por el rendimiento del activo que le corresponde.</a:t>
            </a:r>
          </a:p>
          <a:p>
            <a:pPr algn="just"/>
            <a:endParaRPr lang="es-ES" sz="2200" dirty="0" smtClean="0"/>
          </a:p>
          <a:p>
            <a:pPr algn="just"/>
            <a:endParaRPr lang="es-ES" sz="2200" dirty="0" smtClean="0"/>
          </a:p>
          <a:p>
            <a:pPr algn="just"/>
            <a:endParaRPr lang="es-ES" sz="2200" dirty="0" smtClean="0"/>
          </a:p>
          <a:p>
            <a:pPr algn="just"/>
            <a:endParaRPr lang="es-ES" sz="1200" dirty="0" smtClean="0"/>
          </a:p>
          <a:p>
            <a:pPr algn="just"/>
            <a:r>
              <a:rPr lang="es-ES" sz="2200" dirty="0" smtClean="0"/>
              <a:t>Donde:</a:t>
            </a:r>
          </a:p>
          <a:p>
            <a:pPr algn="just"/>
            <a:r>
              <a:rPr lang="es-ES" sz="2200" dirty="0" smtClean="0"/>
              <a:t>	E(</a:t>
            </a:r>
            <a:r>
              <a:rPr lang="es-ES" sz="2200" dirty="0" err="1" smtClean="0"/>
              <a:t>R</a:t>
            </a:r>
            <a:r>
              <a:rPr lang="es-ES" sz="1200" dirty="0" err="1" smtClean="0"/>
              <a:t>i</a:t>
            </a:r>
            <a:r>
              <a:rPr lang="es-ES" sz="2200" dirty="0" smtClean="0"/>
              <a:t>): Retorno esperado del activo </a:t>
            </a:r>
            <a:r>
              <a:rPr lang="es-ES" sz="2200" dirty="0" err="1" smtClean="0"/>
              <a:t>R</a:t>
            </a:r>
            <a:r>
              <a:rPr lang="es-ES" sz="1200" dirty="0" err="1" smtClean="0"/>
              <a:t>i</a:t>
            </a:r>
            <a:r>
              <a:rPr lang="es-ES" sz="2200" dirty="0" smtClean="0"/>
              <a:t>.</a:t>
            </a:r>
          </a:p>
          <a:p>
            <a:pPr algn="just"/>
            <a:r>
              <a:rPr lang="es-ES" sz="2200" dirty="0" smtClean="0"/>
              <a:t>	</a:t>
            </a:r>
            <a:r>
              <a:rPr lang="es-ES" sz="2200" dirty="0" err="1" smtClean="0"/>
              <a:t>P</a:t>
            </a:r>
            <a:r>
              <a:rPr lang="es-ES" sz="1200" dirty="0" err="1" smtClean="0"/>
              <a:t>ri</a:t>
            </a:r>
            <a:r>
              <a:rPr lang="es-ES" sz="2200" dirty="0" smtClean="0"/>
              <a:t>: Probabilidad de ocurrencia.</a:t>
            </a:r>
          </a:p>
          <a:p>
            <a:pPr algn="just"/>
            <a:r>
              <a:rPr lang="es-ES" sz="2200" dirty="0" smtClean="0"/>
              <a:t>	</a:t>
            </a:r>
            <a:r>
              <a:rPr lang="es-ES" sz="2200" dirty="0" err="1" smtClean="0"/>
              <a:t>R</a:t>
            </a:r>
            <a:r>
              <a:rPr lang="es-ES" sz="1200" dirty="0" err="1" smtClean="0"/>
              <a:t>i</a:t>
            </a:r>
            <a:r>
              <a:rPr lang="es-ES" sz="2200" dirty="0" smtClean="0"/>
              <a:t>: Retorno del activo </a:t>
            </a:r>
            <a:r>
              <a:rPr lang="es-ES" sz="2200" dirty="0" err="1" smtClean="0"/>
              <a:t>R</a:t>
            </a:r>
            <a:r>
              <a:rPr lang="es-ES" sz="1200" dirty="0" err="1" smtClean="0"/>
              <a:t>i</a:t>
            </a:r>
            <a:r>
              <a:rPr lang="es-ES" sz="2200" dirty="0" smtClean="0"/>
              <a:t>.</a:t>
            </a:r>
          </a:p>
        </p:txBody>
      </p:sp>
      <p:sp>
        <p:nvSpPr>
          <p:cNvPr id="9" name="9 Subtítulo"/>
          <p:cNvSpPr>
            <a:spLocks noGrp="1"/>
          </p:cNvSpPr>
          <p:nvPr>
            <p:ph type="subTitle" idx="1"/>
          </p:nvPr>
        </p:nvSpPr>
        <p:spPr>
          <a:xfrm>
            <a:off x="285720" y="1285860"/>
            <a:ext cx="5000660" cy="500066"/>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lnSpcReduction="10000"/>
          </a:bodyPr>
          <a:lstStyle/>
          <a:p>
            <a:pPr algn="l"/>
            <a:r>
              <a:rPr lang="es-ES" sz="2800" b="1" dirty="0" smtClean="0">
                <a:solidFill>
                  <a:srgbClr val="92D050"/>
                </a:solidFill>
              </a:rPr>
              <a:t>Retorno Esperado de un Activo</a:t>
            </a:r>
            <a:endParaRPr lang="es-ES" sz="2800" b="1" dirty="0">
              <a:solidFill>
                <a:srgbClr val="92D050"/>
              </a:solidFill>
            </a:endParaRPr>
          </a:p>
        </p:txBody>
      </p:sp>
      <p:graphicFrame>
        <p:nvGraphicFramePr>
          <p:cNvPr id="11" name="10 Objeto"/>
          <p:cNvGraphicFramePr>
            <a:graphicFrameLocks noChangeAspect="1"/>
          </p:cNvGraphicFramePr>
          <p:nvPr/>
        </p:nvGraphicFramePr>
        <p:xfrm>
          <a:off x="2428860" y="3786192"/>
          <a:ext cx="3148012" cy="928692"/>
        </p:xfrm>
        <a:graphic>
          <a:graphicData uri="http://schemas.openxmlformats.org/presentationml/2006/ole">
            <p:oleObj spid="_x0000_s275457" name="Ecuación" r:id="rId4" imgW="1028520" imgH="431640" progId="Equation.3">
              <p:embed/>
            </p:oleObj>
          </a:graphicData>
        </a:graphic>
      </p:graphicFrame>
      <p:sp>
        <p:nvSpPr>
          <p:cNvPr id="12" name="11 Proceso alternativo"/>
          <p:cNvSpPr/>
          <p:nvPr/>
        </p:nvSpPr>
        <p:spPr>
          <a:xfrm>
            <a:off x="2428860" y="3786190"/>
            <a:ext cx="3143272" cy="92869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5" name="Picture 2" descr="I:\Fotos de Dell\MB900433183.JPG"/>
          <p:cNvPicPr>
            <a:picLocks noChangeAspect="1" noChangeArrowheads="1"/>
          </p:cNvPicPr>
          <p:nvPr/>
        </p:nvPicPr>
        <p:blipFill>
          <a:blip r:embed="rId5"/>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643050"/>
            <a:ext cx="8643998" cy="46434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El retorno esperado de una cartera de activos es igual al promedio ponderado de los activos que lo componen. </a:t>
            </a:r>
          </a:p>
          <a:p>
            <a:pPr algn="just"/>
            <a:endParaRPr lang="es-ES" sz="2200" dirty="0" smtClean="0"/>
          </a:p>
          <a:p>
            <a:pPr algn="just"/>
            <a:endParaRPr lang="es-ES" sz="2200" dirty="0" smtClean="0"/>
          </a:p>
          <a:p>
            <a:pPr algn="just"/>
            <a:endParaRPr lang="es-ES" sz="2200" dirty="0" smtClean="0"/>
          </a:p>
          <a:p>
            <a:pPr algn="just"/>
            <a:endParaRPr lang="es-ES" sz="2200" dirty="0" smtClean="0"/>
          </a:p>
          <a:p>
            <a:pPr algn="just"/>
            <a:r>
              <a:rPr lang="es-ES" sz="2200" dirty="0" smtClean="0"/>
              <a:t>Donde:</a:t>
            </a:r>
          </a:p>
          <a:p>
            <a:pPr algn="just"/>
            <a:r>
              <a:rPr lang="es-ES" sz="2200" dirty="0" smtClean="0"/>
              <a:t>	</a:t>
            </a:r>
            <a:r>
              <a:rPr lang="es-ES" sz="2200" dirty="0" err="1" smtClean="0"/>
              <a:t>R</a:t>
            </a:r>
            <a:r>
              <a:rPr lang="es-ES" sz="1200" dirty="0" err="1" smtClean="0"/>
              <a:t>p</a:t>
            </a:r>
            <a:r>
              <a:rPr lang="es-ES" sz="2200" dirty="0" smtClean="0"/>
              <a:t>: Retorno esperado del portafolio.</a:t>
            </a:r>
          </a:p>
          <a:p>
            <a:pPr algn="just"/>
            <a:r>
              <a:rPr lang="es-ES" sz="2200" dirty="0" smtClean="0"/>
              <a:t>	</a:t>
            </a:r>
            <a:r>
              <a:rPr lang="es-ES" sz="2200" dirty="0" err="1" smtClean="0"/>
              <a:t>w</a:t>
            </a:r>
            <a:r>
              <a:rPr lang="es-ES" sz="1200" dirty="0" err="1" smtClean="0"/>
              <a:t>i</a:t>
            </a:r>
            <a:r>
              <a:rPr lang="es-ES" sz="2200" dirty="0" smtClean="0"/>
              <a:t>: Proporción del activo</a:t>
            </a:r>
          </a:p>
          <a:p>
            <a:pPr algn="just"/>
            <a:r>
              <a:rPr lang="es-ES" sz="2200" dirty="0" smtClean="0"/>
              <a:t>	E(</a:t>
            </a:r>
            <a:r>
              <a:rPr lang="es-ES" sz="2200" dirty="0" err="1" smtClean="0"/>
              <a:t>R</a:t>
            </a:r>
            <a:r>
              <a:rPr lang="es-ES" sz="1200" dirty="0" err="1" smtClean="0"/>
              <a:t>i</a:t>
            </a:r>
            <a:r>
              <a:rPr lang="es-ES" sz="2200" dirty="0" smtClean="0"/>
              <a:t>): Retorno esperado del activo i.</a:t>
            </a:r>
          </a:p>
          <a:p>
            <a:pPr algn="just"/>
            <a:endParaRPr lang="es-ES" sz="2200" dirty="0" smtClean="0"/>
          </a:p>
          <a:p>
            <a:pPr algn="just"/>
            <a:r>
              <a:rPr lang="es-ES" sz="2200" dirty="0" smtClean="0"/>
              <a:t>Ejemplo si tengo 10 valores y en cada uno tiene la misma proporción entonces el  </a:t>
            </a:r>
            <a:r>
              <a:rPr lang="es-ES" sz="2200" dirty="0" err="1" smtClean="0"/>
              <a:t>w</a:t>
            </a:r>
            <a:r>
              <a:rPr lang="es-ES" sz="1200" dirty="0" err="1" smtClean="0"/>
              <a:t>i</a:t>
            </a:r>
            <a:r>
              <a:rPr lang="es-ES" sz="2200" dirty="0" smtClean="0"/>
              <a:t> = 1/10 = 0.1</a:t>
            </a:r>
          </a:p>
        </p:txBody>
      </p:sp>
      <p:sp>
        <p:nvSpPr>
          <p:cNvPr id="9" name="9 Subtítulo"/>
          <p:cNvSpPr>
            <a:spLocks noGrp="1"/>
          </p:cNvSpPr>
          <p:nvPr>
            <p:ph type="subTitle" idx="1"/>
          </p:nvPr>
        </p:nvSpPr>
        <p:spPr>
          <a:xfrm>
            <a:off x="285720" y="1285860"/>
            <a:ext cx="5000660" cy="500066"/>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lnSpcReduction="10000"/>
          </a:bodyPr>
          <a:lstStyle/>
          <a:p>
            <a:pPr algn="l"/>
            <a:r>
              <a:rPr lang="es-ES" sz="2800" b="1" dirty="0" smtClean="0">
                <a:solidFill>
                  <a:srgbClr val="92D050"/>
                </a:solidFill>
              </a:rPr>
              <a:t>Retorno Esperado del Portafolio</a:t>
            </a:r>
            <a:endParaRPr lang="es-ES" sz="2800" b="1" dirty="0">
              <a:solidFill>
                <a:srgbClr val="92D050"/>
              </a:solidFill>
            </a:endParaRPr>
          </a:p>
        </p:txBody>
      </p:sp>
      <p:graphicFrame>
        <p:nvGraphicFramePr>
          <p:cNvPr id="11" name="10 Objeto"/>
          <p:cNvGraphicFramePr>
            <a:graphicFrameLocks noChangeAspect="1"/>
          </p:cNvGraphicFramePr>
          <p:nvPr/>
        </p:nvGraphicFramePr>
        <p:xfrm>
          <a:off x="2455863" y="2571750"/>
          <a:ext cx="3662362" cy="1000125"/>
        </p:xfrm>
        <a:graphic>
          <a:graphicData uri="http://schemas.openxmlformats.org/presentationml/2006/ole">
            <p:oleObj spid="_x0000_s276482" name="Ecuación" r:id="rId4" imgW="1054080" imgH="431640" progId="Equation.3">
              <p:embed/>
            </p:oleObj>
          </a:graphicData>
        </a:graphic>
      </p:graphicFrame>
      <p:sp>
        <p:nvSpPr>
          <p:cNvPr id="12" name="11 Proceso alternativo"/>
          <p:cNvSpPr/>
          <p:nvPr/>
        </p:nvSpPr>
        <p:spPr>
          <a:xfrm>
            <a:off x="2428860" y="2571744"/>
            <a:ext cx="3714776" cy="100013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276483" name="Object 3"/>
          <p:cNvGraphicFramePr>
            <a:graphicFrameLocks noChangeAspect="1"/>
          </p:cNvGraphicFramePr>
          <p:nvPr/>
        </p:nvGraphicFramePr>
        <p:xfrm>
          <a:off x="6215074" y="4143380"/>
          <a:ext cx="1985963" cy="1000125"/>
        </p:xfrm>
        <a:graphic>
          <a:graphicData uri="http://schemas.openxmlformats.org/presentationml/2006/ole">
            <p:oleObj spid="_x0000_s276483" name="Ecuación" r:id="rId5" imgW="571320" imgH="431640" progId="Equation.3">
              <p:embed/>
            </p:oleObj>
          </a:graphicData>
        </a:graphic>
      </p:graphicFrame>
      <p:sp>
        <p:nvSpPr>
          <p:cNvPr id="14" name="13 Proceso alternativo"/>
          <p:cNvSpPr/>
          <p:nvPr/>
        </p:nvSpPr>
        <p:spPr>
          <a:xfrm>
            <a:off x="6072198" y="4143380"/>
            <a:ext cx="2286016" cy="100013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5" name="Picture 2" descr="I:\Fotos de Dell\MB900433183.JPG"/>
          <p:cNvPicPr>
            <a:picLocks noChangeAspect="1" noChangeArrowheads="1"/>
          </p:cNvPicPr>
          <p:nvPr/>
        </p:nvPicPr>
        <p:blipFill>
          <a:blip r:embed="rId6"/>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571612"/>
            <a:ext cx="8643998" cy="1785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El riesgo generalmente es medido como la desviación estándar de sus retornos. Esto quiere el grado en que los retornos de un activo se dispersan del promedio esperado del mismo.</a:t>
            </a:r>
          </a:p>
          <a:p>
            <a:pPr algn="just"/>
            <a:r>
              <a:rPr lang="es-ES" sz="2200" dirty="0" smtClean="0"/>
              <a:t>Este grado en que los activos son afectados por determinados hechos que tiene implicancia en el riesgo del portafolio.</a:t>
            </a:r>
          </a:p>
          <a:p>
            <a:pPr algn="just"/>
            <a:endParaRPr lang="es-ES" sz="2200" dirty="0" smtClean="0"/>
          </a:p>
          <a:p>
            <a:pPr algn="just"/>
            <a:endParaRPr lang="es-ES" sz="2200" dirty="0" smtClean="0"/>
          </a:p>
          <a:p>
            <a:pPr algn="just"/>
            <a:endParaRPr lang="es-ES" sz="2200" dirty="0" smtClean="0"/>
          </a:p>
          <a:p>
            <a:pPr algn="just"/>
            <a:endParaRPr lang="es-ES" sz="2200" dirty="0" smtClean="0"/>
          </a:p>
        </p:txBody>
      </p:sp>
      <p:sp>
        <p:nvSpPr>
          <p:cNvPr id="9" name="9 Subtítulo"/>
          <p:cNvSpPr>
            <a:spLocks noGrp="1"/>
          </p:cNvSpPr>
          <p:nvPr>
            <p:ph type="subTitle" idx="1"/>
          </p:nvPr>
        </p:nvSpPr>
        <p:spPr>
          <a:xfrm>
            <a:off x="285720" y="1142984"/>
            <a:ext cx="1643074"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lnSpcReduction="10000"/>
          </a:bodyPr>
          <a:lstStyle/>
          <a:p>
            <a:pPr algn="l"/>
            <a:r>
              <a:rPr lang="es-ES" b="1" dirty="0" smtClean="0">
                <a:solidFill>
                  <a:srgbClr val="92D050"/>
                </a:solidFill>
              </a:rPr>
              <a:t>Riesgo</a:t>
            </a:r>
          </a:p>
          <a:p>
            <a:pPr algn="l"/>
            <a:endParaRPr lang="es-ES" sz="2800" b="1" dirty="0">
              <a:solidFill>
                <a:srgbClr val="92D050"/>
              </a:solidFill>
            </a:endParaRPr>
          </a:p>
        </p:txBody>
      </p:sp>
      <p:sp>
        <p:nvSpPr>
          <p:cNvPr id="14" name="9 Subtítulo"/>
          <p:cNvSpPr txBox="1">
            <a:spLocks/>
          </p:cNvSpPr>
          <p:nvPr/>
        </p:nvSpPr>
        <p:spPr>
          <a:xfrm>
            <a:off x="285720" y="3357562"/>
            <a:ext cx="3357586" cy="500066"/>
          </a:xfrm>
          <a:prstGeom prst="rect">
            <a:avLst/>
          </a:prstGeo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lnSpcReduction="1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800" b="1" i="0" u="none" strike="noStrike" kern="1200" cap="none" spc="0" normalizeH="0" baseline="0" noProof="0" dirty="0" smtClean="0">
                <a:ln>
                  <a:noFill/>
                </a:ln>
                <a:solidFill>
                  <a:srgbClr val="92D050"/>
                </a:solidFill>
                <a:effectLst/>
                <a:uLnTx/>
                <a:uFillTx/>
                <a:latin typeface="+mn-lt"/>
                <a:ea typeface="+mn-ea"/>
                <a:cs typeface="+mn-cs"/>
              </a:rPr>
              <a:t>Riesgo de un Activo</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2800" b="1" i="0" u="none" strike="noStrike" kern="1200" cap="none" spc="0" normalizeH="0" baseline="0" noProof="0" dirty="0">
              <a:ln>
                <a:noFill/>
              </a:ln>
              <a:solidFill>
                <a:srgbClr val="92D050"/>
              </a:solidFill>
              <a:effectLst/>
              <a:uLnTx/>
              <a:uFillTx/>
              <a:latin typeface="+mn-lt"/>
              <a:ea typeface="+mn-ea"/>
              <a:cs typeface="+mn-cs"/>
            </a:endParaRPr>
          </a:p>
        </p:txBody>
      </p:sp>
      <p:sp>
        <p:nvSpPr>
          <p:cNvPr id="15" name="9 Subtítulo"/>
          <p:cNvSpPr txBox="1">
            <a:spLocks/>
          </p:cNvSpPr>
          <p:nvPr/>
        </p:nvSpPr>
        <p:spPr bwMode="auto">
          <a:xfrm>
            <a:off x="285720" y="3786190"/>
            <a:ext cx="8429684" cy="264320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Este riesgo es medido como la desviación estándar de los retornos del activo.</a:t>
            </a:r>
          </a:p>
          <a:p>
            <a:pPr algn="just"/>
            <a:endParaRPr lang="es-ES" sz="2200" dirty="0" smtClean="0"/>
          </a:p>
          <a:p>
            <a:pPr algn="just"/>
            <a:endParaRPr lang="es-ES" sz="2200" dirty="0" smtClean="0"/>
          </a:p>
          <a:p>
            <a:pPr algn="just"/>
            <a:endParaRPr lang="es-ES" sz="2200" dirty="0" smtClean="0"/>
          </a:p>
          <a:p>
            <a:pPr algn="just"/>
            <a:endParaRPr lang="es-ES" sz="2200" dirty="0" smtClean="0"/>
          </a:p>
          <a:p>
            <a:pPr algn="just"/>
            <a:r>
              <a:rPr lang="es-ES" sz="2200" dirty="0" smtClean="0"/>
              <a:t>σ(</a:t>
            </a:r>
            <a:r>
              <a:rPr lang="es-ES" sz="2200" dirty="0" err="1" smtClean="0"/>
              <a:t>R</a:t>
            </a:r>
            <a:r>
              <a:rPr lang="es-ES" sz="1200" dirty="0" err="1" smtClean="0"/>
              <a:t>i</a:t>
            </a:r>
            <a:r>
              <a:rPr lang="es-ES" sz="2200" dirty="0" smtClean="0"/>
              <a:t>): Desviación estándar del activo i.</a:t>
            </a:r>
          </a:p>
          <a:p>
            <a:pPr algn="just"/>
            <a:endParaRPr lang="es-ES" sz="2200" dirty="0" smtClean="0"/>
          </a:p>
          <a:p>
            <a:pPr algn="just"/>
            <a:endParaRPr lang="es-ES" sz="2200" dirty="0" smtClean="0"/>
          </a:p>
          <a:p>
            <a:pPr algn="just"/>
            <a:endParaRPr lang="es-ES" sz="2200" dirty="0" smtClean="0"/>
          </a:p>
          <a:p>
            <a:pPr algn="just"/>
            <a:endParaRPr lang="es-ES" sz="2200" dirty="0" smtClean="0"/>
          </a:p>
        </p:txBody>
      </p:sp>
      <p:graphicFrame>
        <p:nvGraphicFramePr>
          <p:cNvPr id="16" name="15 Objeto"/>
          <p:cNvGraphicFramePr>
            <a:graphicFrameLocks noChangeAspect="1"/>
          </p:cNvGraphicFramePr>
          <p:nvPr/>
        </p:nvGraphicFramePr>
        <p:xfrm>
          <a:off x="2214546" y="4572008"/>
          <a:ext cx="4286280" cy="1011238"/>
        </p:xfrm>
        <a:graphic>
          <a:graphicData uri="http://schemas.openxmlformats.org/presentationml/2006/ole">
            <p:oleObj spid="_x0000_s277507" name="Ecuación" r:id="rId4" imgW="1790640" imgH="469800" progId="Equation.3">
              <p:embed/>
            </p:oleObj>
          </a:graphicData>
        </a:graphic>
      </p:graphicFrame>
      <p:sp>
        <p:nvSpPr>
          <p:cNvPr id="17" name="16 Proceso alternativo"/>
          <p:cNvSpPr/>
          <p:nvPr/>
        </p:nvSpPr>
        <p:spPr>
          <a:xfrm>
            <a:off x="2071670" y="4500570"/>
            <a:ext cx="4572032" cy="1143008"/>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8" name="Picture 2" descr="I:\Fotos de Dell\MB900433183.JPG"/>
          <p:cNvPicPr>
            <a:picLocks noChangeAspect="1" noChangeArrowheads="1"/>
          </p:cNvPicPr>
          <p:nvPr/>
        </p:nvPicPr>
        <p:blipFill>
          <a:blip r:embed="rId5"/>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643050"/>
            <a:ext cx="8643998" cy="14287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El riesgo del portafolio esta en función del nivel de riesgo individual de cada uno de los activos que lo componen y también del grado de correlación existente entre los retornos esperados de cada activo de la cartera.</a:t>
            </a:r>
          </a:p>
          <a:p>
            <a:pPr algn="just"/>
            <a:endParaRPr lang="es-ES" sz="2200" dirty="0" smtClean="0"/>
          </a:p>
          <a:p>
            <a:pPr algn="just"/>
            <a:endParaRPr lang="es-ES" sz="2200" dirty="0" smtClean="0"/>
          </a:p>
          <a:p>
            <a:pPr algn="just"/>
            <a:endParaRPr lang="es-ES" sz="2200" dirty="0" smtClean="0"/>
          </a:p>
          <a:p>
            <a:pPr algn="just"/>
            <a:endParaRPr lang="es-ES" sz="2200" dirty="0" smtClean="0"/>
          </a:p>
          <a:p>
            <a:pPr algn="just"/>
            <a:endParaRPr lang="es-ES" sz="2200" dirty="0" smtClean="0"/>
          </a:p>
          <a:p>
            <a:pPr algn="just"/>
            <a:endParaRPr lang="es-ES" sz="2200" dirty="0" smtClean="0"/>
          </a:p>
          <a:p>
            <a:pPr algn="just"/>
            <a:endParaRPr lang="es-ES" sz="2200" dirty="0" smtClean="0"/>
          </a:p>
        </p:txBody>
      </p:sp>
      <p:sp>
        <p:nvSpPr>
          <p:cNvPr id="9" name="9 Subtítulo"/>
          <p:cNvSpPr>
            <a:spLocks noGrp="1"/>
          </p:cNvSpPr>
          <p:nvPr>
            <p:ph type="subTitle" idx="1"/>
          </p:nvPr>
        </p:nvSpPr>
        <p:spPr>
          <a:xfrm>
            <a:off x="285720" y="1285860"/>
            <a:ext cx="3571900" cy="500066"/>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lnSpcReduction="10000"/>
          </a:bodyPr>
          <a:lstStyle/>
          <a:p>
            <a:pPr algn="l"/>
            <a:r>
              <a:rPr lang="es-ES" sz="2800" b="1" dirty="0" smtClean="0">
                <a:solidFill>
                  <a:srgbClr val="92D050"/>
                </a:solidFill>
              </a:rPr>
              <a:t>Riego del Portafolio</a:t>
            </a:r>
          </a:p>
          <a:p>
            <a:pPr algn="l"/>
            <a:endParaRPr lang="es-ES" sz="2800" b="1" dirty="0" smtClean="0">
              <a:solidFill>
                <a:srgbClr val="92D050"/>
              </a:solidFill>
            </a:endParaRPr>
          </a:p>
          <a:p>
            <a:pPr algn="l"/>
            <a:endParaRPr lang="es-ES" sz="2800" b="1" dirty="0">
              <a:solidFill>
                <a:srgbClr val="92D050"/>
              </a:solidFill>
            </a:endParaRPr>
          </a:p>
        </p:txBody>
      </p:sp>
      <p:sp>
        <p:nvSpPr>
          <p:cNvPr id="12" name="11 Proceso alternativo"/>
          <p:cNvSpPr/>
          <p:nvPr/>
        </p:nvSpPr>
        <p:spPr>
          <a:xfrm>
            <a:off x="2500298" y="3071810"/>
            <a:ext cx="3643338" cy="100013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279555" name="Object 3"/>
          <p:cNvGraphicFramePr>
            <a:graphicFrameLocks noChangeAspect="1"/>
          </p:cNvGraphicFramePr>
          <p:nvPr/>
        </p:nvGraphicFramePr>
        <p:xfrm>
          <a:off x="2547938" y="3071813"/>
          <a:ext cx="3617912" cy="930275"/>
        </p:xfrm>
        <a:graphic>
          <a:graphicData uri="http://schemas.openxmlformats.org/presentationml/2006/ole">
            <p:oleObj spid="_x0000_s279555" name="Ecuación" r:id="rId4" imgW="1511280" imgH="431640" progId="Equation.3">
              <p:embed/>
            </p:oleObj>
          </a:graphicData>
        </a:graphic>
      </p:graphicFrame>
      <p:sp>
        <p:nvSpPr>
          <p:cNvPr id="14" name="9 Subtítulo"/>
          <p:cNvSpPr txBox="1">
            <a:spLocks/>
          </p:cNvSpPr>
          <p:nvPr/>
        </p:nvSpPr>
        <p:spPr>
          <a:xfrm>
            <a:off x="285720" y="4214818"/>
            <a:ext cx="4348194" cy="500066"/>
          </a:xfrm>
          <a:prstGeom prst="rect">
            <a:avLst/>
          </a:prstGeo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lnSpcReduction="1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800" b="1" i="0" u="none" strike="noStrike" kern="1200" cap="none" spc="0" normalizeH="0" baseline="0" noProof="0" dirty="0" smtClean="0">
                <a:ln>
                  <a:noFill/>
                </a:ln>
                <a:solidFill>
                  <a:srgbClr val="92D050"/>
                </a:solidFill>
                <a:effectLst/>
                <a:uLnTx/>
                <a:uFillTx/>
                <a:latin typeface="+mn-lt"/>
                <a:ea typeface="+mn-ea"/>
                <a:cs typeface="+mn-cs"/>
              </a:rPr>
              <a:t>Covarianza de los Retornos</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2800" b="1" i="0" u="none" strike="noStrike" kern="1200" cap="none" spc="0" normalizeH="0" baseline="0" noProof="0" dirty="0" smtClean="0">
              <a:ln>
                <a:noFill/>
              </a:ln>
              <a:solidFill>
                <a:srgbClr val="92D050"/>
              </a:solidFill>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2800" b="1" i="0" u="none" strike="noStrike" kern="1200" cap="none" spc="0" normalizeH="0" baseline="0" noProof="0" dirty="0">
              <a:ln>
                <a:noFill/>
              </a:ln>
              <a:solidFill>
                <a:srgbClr val="92D050"/>
              </a:solidFill>
              <a:effectLst/>
              <a:uLnTx/>
              <a:uFillTx/>
              <a:latin typeface="+mn-lt"/>
              <a:ea typeface="+mn-ea"/>
              <a:cs typeface="+mn-cs"/>
            </a:endParaRPr>
          </a:p>
        </p:txBody>
      </p:sp>
      <p:sp>
        <p:nvSpPr>
          <p:cNvPr id="15" name="9 Subtítulo"/>
          <p:cNvSpPr txBox="1">
            <a:spLocks/>
          </p:cNvSpPr>
          <p:nvPr/>
        </p:nvSpPr>
        <p:spPr bwMode="auto">
          <a:xfrm>
            <a:off x="285720" y="4643446"/>
            <a:ext cx="8643998" cy="714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Una expresión más usada, para constituir la cartera es la siguiente expresión:</a:t>
            </a:r>
          </a:p>
          <a:p>
            <a:pPr algn="just"/>
            <a:endParaRPr lang="es-ES" sz="2400" dirty="0" smtClean="0"/>
          </a:p>
          <a:p>
            <a:pPr algn="just"/>
            <a:endParaRPr lang="es-ES" sz="2200" dirty="0" smtClean="0"/>
          </a:p>
          <a:p>
            <a:pPr algn="just"/>
            <a:endParaRPr lang="es-ES" sz="2200" dirty="0" smtClean="0"/>
          </a:p>
          <a:p>
            <a:pPr algn="just"/>
            <a:endParaRPr lang="es-ES" sz="2200" dirty="0" smtClean="0"/>
          </a:p>
          <a:p>
            <a:pPr algn="just"/>
            <a:endParaRPr lang="es-ES" sz="2200" dirty="0" smtClean="0"/>
          </a:p>
          <a:p>
            <a:pPr algn="just"/>
            <a:endParaRPr lang="es-ES" sz="2200" dirty="0" smtClean="0"/>
          </a:p>
          <a:p>
            <a:pPr algn="just"/>
            <a:endParaRPr lang="es-ES" sz="2200" dirty="0" smtClean="0"/>
          </a:p>
          <a:p>
            <a:pPr algn="just"/>
            <a:endParaRPr lang="es-ES" sz="2200" dirty="0" smtClean="0"/>
          </a:p>
        </p:txBody>
      </p:sp>
      <p:graphicFrame>
        <p:nvGraphicFramePr>
          <p:cNvPr id="16" name="15 Objeto"/>
          <p:cNvGraphicFramePr>
            <a:graphicFrameLocks noChangeAspect="1"/>
          </p:cNvGraphicFramePr>
          <p:nvPr/>
        </p:nvGraphicFramePr>
        <p:xfrm>
          <a:off x="2071670" y="5357826"/>
          <a:ext cx="5786478" cy="1000132"/>
        </p:xfrm>
        <a:graphic>
          <a:graphicData uri="http://schemas.openxmlformats.org/presentationml/2006/ole">
            <p:oleObj spid="_x0000_s279556" name="Ecuación" r:id="rId5" imgW="2361960" imgH="444240" progId="Equation.3">
              <p:embed/>
            </p:oleObj>
          </a:graphicData>
        </a:graphic>
      </p:graphicFrame>
      <p:sp>
        <p:nvSpPr>
          <p:cNvPr id="17" name="16 Proceso alternativo"/>
          <p:cNvSpPr/>
          <p:nvPr/>
        </p:nvSpPr>
        <p:spPr>
          <a:xfrm>
            <a:off x="2000232" y="5357826"/>
            <a:ext cx="6143668" cy="100013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8" name="Picture 2" descr="I:\Fotos de Dell\MB900433183.JPG"/>
          <p:cNvPicPr>
            <a:picLocks noChangeAspect="1" noChangeArrowheads="1"/>
          </p:cNvPicPr>
          <p:nvPr/>
        </p:nvPicPr>
        <p:blipFill>
          <a:blip r:embed="rId6"/>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928794" y="0"/>
            <a:ext cx="5000660"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2050"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143240" y="1643050"/>
            <a:ext cx="5500726" cy="22860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400" dirty="0" smtClean="0"/>
              <a:t>La investigación más pura nace de los esfuerzos de resolver problemas prácticos y la mejor investigación aplicada nace de la curiosidad intelectual.</a:t>
            </a:r>
          </a:p>
          <a:p>
            <a:pPr algn="just"/>
            <a:endParaRPr lang="es-ES" sz="2200" kern="0" dirty="0" smtClean="0"/>
          </a:p>
          <a:p>
            <a:pPr algn="r"/>
            <a:r>
              <a:rPr lang="es-ES" sz="2400" dirty="0" smtClean="0"/>
              <a:t>(Fisher Black)</a:t>
            </a:r>
          </a:p>
        </p:txBody>
      </p:sp>
      <p:pic>
        <p:nvPicPr>
          <p:cNvPr id="2"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142984"/>
            <a:ext cx="8643998" cy="30718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ES" sz="2200" dirty="0" smtClean="0"/>
              <a:t> Si fueran dos activos A y B, el riesgo de la cartera seria:</a:t>
            </a:r>
          </a:p>
          <a:p>
            <a:pPr algn="just"/>
            <a:endParaRPr lang="es-ES" sz="2200" dirty="0" smtClean="0"/>
          </a:p>
          <a:p>
            <a:pPr algn="just"/>
            <a:endParaRPr lang="es-ES" sz="2200" dirty="0" smtClean="0"/>
          </a:p>
          <a:p>
            <a:pPr algn="just"/>
            <a:endParaRPr lang="es-ES" sz="200" dirty="0" smtClean="0"/>
          </a:p>
          <a:p>
            <a:pPr algn="just">
              <a:buBlip>
                <a:blip r:embed="rId4"/>
              </a:buBlip>
            </a:pPr>
            <a:r>
              <a:rPr lang="es-ES" sz="2200" dirty="0" smtClean="0"/>
              <a:t> Si fueran tres activos A, B y C el riesgo de la cartera seria:</a:t>
            </a:r>
          </a:p>
          <a:p>
            <a:pPr algn="just"/>
            <a:endParaRPr lang="es-ES" sz="200" dirty="0" smtClean="0"/>
          </a:p>
          <a:p>
            <a:pPr algn="just"/>
            <a:endParaRPr lang="es-ES" sz="200" dirty="0" smtClean="0"/>
          </a:p>
          <a:p>
            <a:pPr algn="just"/>
            <a:endParaRPr lang="es-ES" sz="200" dirty="0" smtClean="0"/>
          </a:p>
          <a:p>
            <a:pPr algn="just"/>
            <a:endParaRPr lang="es-ES" sz="200" dirty="0" smtClean="0"/>
          </a:p>
          <a:p>
            <a:pPr algn="just"/>
            <a:endParaRPr lang="es-ES" sz="200" dirty="0" smtClean="0"/>
          </a:p>
          <a:p>
            <a:pPr algn="just"/>
            <a:endParaRPr lang="es-ES" sz="200" dirty="0" smtClean="0"/>
          </a:p>
          <a:p>
            <a:pPr algn="just"/>
            <a:endParaRPr lang="es-ES" sz="200" dirty="0" smtClean="0"/>
          </a:p>
          <a:p>
            <a:pPr algn="just"/>
            <a:endParaRPr lang="es-ES" sz="200" dirty="0" smtClean="0"/>
          </a:p>
          <a:p>
            <a:pPr algn="just">
              <a:buBlip>
                <a:blip r:embed="rId4"/>
              </a:buBlip>
            </a:pPr>
            <a:endParaRPr lang="es-ES" sz="2200" dirty="0" smtClean="0"/>
          </a:p>
          <a:p>
            <a:pPr algn="just">
              <a:buBlip>
                <a:blip r:embed="rId4"/>
              </a:buBlip>
            </a:pPr>
            <a:endParaRPr lang="es-ES" sz="2200" dirty="0" smtClean="0"/>
          </a:p>
          <a:p>
            <a:pPr algn="just">
              <a:buBlip>
                <a:blip r:embed="rId4"/>
              </a:buBlip>
            </a:pPr>
            <a:endParaRPr lang="es-ES" sz="2200" dirty="0" smtClean="0"/>
          </a:p>
          <a:p>
            <a:pPr algn="just">
              <a:buBlip>
                <a:blip r:embed="rId4"/>
              </a:buBlip>
            </a:pPr>
            <a:r>
              <a:rPr lang="es-ES" sz="2200" dirty="0" smtClean="0"/>
              <a:t>  Si fueran cuatro activos A, B, C y D el riesgo del portafolio es: </a:t>
            </a:r>
          </a:p>
          <a:p>
            <a:pPr algn="just"/>
            <a:endParaRPr lang="es-ES" sz="2200" dirty="0" smtClean="0"/>
          </a:p>
          <a:p>
            <a:pPr algn="just"/>
            <a:endParaRPr lang="es-ES" sz="2200" dirty="0" smtClean="0"/>
          </a:p>
          <a:p>
            <a:pPr algn="just"/>
            <a:endParaRPr lang="es-ES" sz="2200" dirty="0" smtClean="0"/>
          </a:p>
          <a:p>
            <a:pPr algn="just"/>
            <a:endParaRPr lang="es-ES" sz="2200" dirty="0" smtClean="0"/>
          </a:p>
        </p:txBody>
      </p:sp>
      <p:graphicFrame>
        <p:nvGraphicFramePr>
          <p:cNvPr id="12" name="11 Objeto"/>
          <p:cNvGraphicFramePr>
            <a:graphicFrameLocks noChangeAspect="1"/>
          </p:cNvGraphicFramePr>
          <p:nvPr/>
        </p:nvGraphicFramePr>
        <p:xfrm>
          <a:off x="357158" y="1571612"/>
          <a:ext cx="6021410" cy="571504"/>
        </p:xfrm>
        <a:graphic>
          <a:graphicData uri="http://schemas.openxmlformats.org/presentationml/2006/ole">
            <p:oleObj spid="_x0000_s280578" name="Ecuación" r:id="rId5" imgW="2806560" imgH="266400" progId="Equation.3">
              <p:embed/>
            </p:oleObj>
          </a:graphicData>
        </a:graphic>
      </p:graphicFrame>
      <p:graphicFrame>
        <p:nvGraphicFramePr>
          <p:cNvPr id="280579" name="Object 3"/>
          <p:cNvGraphicFramePr>
            <a:graphicFrameLocks noChangeAspect="1"/>
          </p:cNvGraphicFramePr>
          <p:nvPr/>
        </p:nvGraphicFramePr>
        <p:xfrm>
          <a:off x="357158" y="2643182"/>
          <a:ext cx="7629525" cy="1071570"/>
        </p:xfrm>
        <a:graphic>
          <a:graphicData uri="http://schemas.openxmlformats.org/presentationml/2006/ole">
            <p:oleObj spid="_x0000_s280579" name="Ecuación" r:id="rId6" imgW="3555720" imgH="507960" progId="Equation.3">
              <p:embed/>
            </p:oleObj>
          </a:graphicData>
        </a:graphic>
      </p:graphicFrame>
      <p:graphicFrame>
        <p:nvGraphicFramePr>
          <p:cNvPr id="280580" name="Object 4"/>
          <p:cNvGraphicFramePr>
            <a:graphicFrameLocks noChangeAspect="1"/>
          </p:cNvGraphicFramePr>
          <p:nvPr/>
        </p:nvGraphicFramePr>
        <p:xfrm>
          <a:off x="428596" y="4286256"/>
          <a:ext cx="8429684" cy="1554162"/>
        </p:xfrm>
        <a:graphic>
          <a:graphicData uri="http://schemas.openxmlformats.org/presentationml/2006/ole">
            <p:oleObj spid="_x0000_s280580" name="Ecuación" r:id="rId7" imgW="4216320" imgH="736560" progId="Equation.3">
              <p:embed/>
            </p:oleObj>
          </a:graphicData>
        </a:graphic>
      </p:graphicFrame>
      <p:pic>
        <p:nvPicPr>
          <p:cNvPr id="11" name="Picture 2" descr="I:\Fotos de Dell\MB900433183.JPG"/>
          <p:cNvPicPr>
            <a:picLocks noChangeAspect="1" noChangeArrowheads="1"/>
          </p:cNvPicPr>
          <p:nvPr/>
        </p:nvPicPr>
        <p:blipFill>
          <a:blip r:embed="rId8"/>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9" name="9 Subtítulo"/>
          <p:cNvSpPr>
            <a:spLocks noGrp="1"/>
          </p:cNvSpPr>
          <p:nvPr>
            <p:ph type="subTitle" idx="1"/>
          </p:nvPr>
        </p:nvSpPr>
        <p:spPr>
          <a:xfrm>
            <a:off x="285720" y="1142984"/>
            <a:ext cx="5143536" cy="500066"/>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Autofit/>
          </a:bodyPr>
          <a:lstStyle/>
          <a:p>
            <a:pPr algn="l"/>
            <a:r>
              <a:rPr lang="es-ES" sz="2800" b="1" dirty="0" smtClean="0">
                <a:solidFill>
                  <a:srgbClr val="92D050"/>
                </a:solidFill>
              </a:rPr>
              <a:t>Matriz de Varianza - Covarianza</a:t>
            </a:r>
          </a:p>
          <a:p>
            <a:pPr algn="l"/>
            <a:endParaRPr lang="es-ES" sz="2800" b="1" dirty="0">
              <a:solidFill>
                <a:srgbClr val="92D050"/>
              </a:solidFill>
            </a:endParaRPr>
          </a:p>
        </p:txBody>
      </p:sp>
      <p:graphicFrame>
        <p:nvGraphicFramePr>
          <p:cNvPr id="11" name="10 Objeto"/>
          <p:cNvGraphicFramePr>
            <a:graphicFrameLocks noChangeAspect="1"/>
          </p:cNvGraphicFramePr>
          <p:nvPr/>
        </p:nvGraphicFramePr>
        <p:xfrm>
          <a:off x="531813" y="1643063"/>
          <a:ext cx="7939087" cy="2000250"/>
        </p:xfrm>
        <a:graphic>
          <a:graphicData uri="http://schemas.openxmlformats.org/presentationml/2006/ole">
            <p:oleObj spid="_x0000_s281602" name="Ecuación" r:id="rId4" imgW="3759120" imgH="965160" progId="Equation.3">
              <p:embed/>
            </p:oleObj>
          </a:graphicData>
        </a:graphic>
      </p:graphicFrame>
      <p:graphicFrame>
        <p:nvGraphicFramePr>
          <p:cNvPr id="281603" name="Object 3"/>
          <p:cNvGraphicFramePr>
            <a:graphicFrameLocks noChangeAspect="1"/>
          </p:cNvGraphicFramePr>
          <p:nvPr/>
        </p:nvGraphicFramePr>
        <p:xfrm>
          <a:off x="531813" y="4286250"/>
          <a:ext cx="4668837" cy="1947863"/>
        </p:xfrm>
        <a:graphic>
          <a:graphicData uri="http://schemas.openxmlformats.org/presentationml/2006/ole">
            <p:oleObj spid="_x0000_s281603" name="Ecuación" r:id="rId5" imgW="2209680" imgH="939600" progId="Equation.3">
              <p:embed/>
            </p:oleObj>
          </a:graphicData>
        </a:graphic>
      </p:graphicFrame>
      <p:sp>
        <p:nvSpPr>
          <p:cNvPr id="12" name="9 Subtítulo"/>
          <p:cNvSpPr txBox="1">
            <a:spLocks/>
          </p:cNvSpPr>
          <p:nvPr/>
        </p:nvSpPr>
        <p:spPr>
          <a:xfrm>
            <a:off x="428596" y="3714752"/>
            <a:ext cx="3786214" cy="500066"/>
          </a:xfrm>
          <a:prstGeom prst="rect">
            <a:avLst/>
          </a:prstGeo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800" b="1" i="0" u="none" strike="noStrike" kern="1200" cap="none" spc="0" normalizeH="0" baseline="0" noProof="0" dirty="0" smtClean="0">
                <a:ln>
                  <a:noFill/>
                </a:ln>
                <a:solidFill>
                  <a:srgbClr val="92D050"/>
                </a:solidFill>
                <a:effectLst/>
                <a:uLnTx/>
                <a:uFillTx/>
                <a:latin typeface="+mn-lt"/>
                <a:ea typeface="+mn-ea"/>
                <a:cs typeface="+mn-cs"/>
              </a:rPr>
              <a:t>Matriz de Correlaciones</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2800" b="1" i="0" u="none" strike="noStrike" kern="1200" cap="none" spc="0" normalizeH="0" baseline="0" noProof="0" dirty="0">
              <a:ln>
                <a:noFill/>
              </a:ln>
              <a:solidFill>
                <a:srgbClr val="92D050"/>
              </a:solidFill>
              <a:effectLst/>
              <a:uLnTx/>
              <a:uFillTx/>
              <a:latin typeface="+mn-lt"/>
              <a:ea typeface="+mn-ea"/>
              <a:cs typeface="+mn-cs"/>
            </a:endParaRPr>
          </a:p>
        </p:txBody>
      </p:sp>
      <p:graphicFrame>
        <p:nvGraphicFramePr>
          <p:cNvPr id="14" name="13 Objeto"/>
          <p:cNvGraphicFramePr>
            <a:graphicFrameLocks noChangeAspect="1"/>
          </p:cNvGraphicFramePr>
          <p:nvPr/>
        </p:nvGraphicFramePr>
        <p:xfrm>
          <a:off x="5715008" y="4429132"/>
          <a:ext cx="2752740" cy="928694"/>
        </p:xfrm>
        <a:graphic>
          <a:graphicData uri="http://schemas.openxmlformats.org/presentationml/2006/ole">
            <p:oleObj spid="_x0000_s281604" name="Ecuación" r:id="rId6" imgW="1218960" imgH="495000" progId="Equation.3">
              <p:embed/>
            </p:oleObj>
          </a:graphicData>
        </a:graphic>
      </p:graphicFrame>
      <p:sp>
        <p:nvSpPr>
          <p:cNvPr id="15" name="14 Proceso alternativo"/>
          <p:cNvSpPr/>
          <p:nvPr/>
        </p:nvSpPr>
        <p:spPr>
          <a:xfrm>
            <a:off x="5572132" y="4357694"/>
            <a:ext cx="3071834" cy="100013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6" name="Picture 2" descr="I:\Fotos de Dell\MB900433183.JPG"/>
          <p:cNvPicPr>
            <a:picLocks noChangeAspect="1" noChangeArrowheads="1"/>
          </p:cNvPicPr>
          <p:nvPr/>
        </p:nvPicPr>
        <p:blipFill>
          <a:blip r:embed="rId7"/>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571612"/>
            <a:ext cx="8643998" cy="47863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r>
              <a:rPr lang="es-ES" sz="2200" dirty="0" smtClean="0"/>
              <a:t>El riesgo de un portafolio dependerá de la extensión por la cual los activos son análogamente afectados por eventos subyacentes. </a:t>
            </a:r>
          </a:p>
          <a:p>
            <a:endParaRPr lang="es-ES" sz="2200" dirty="0" smtClean="0"/>
          </a:p>
          <a:p>
            <a:endParaRPr lang="es-ES" sz="500" dirty="0" smtClean="0"/>
          </a:p>
          <a:p>
            <a:endParaRPr lang="es-ES" sz="500" dirty="0" smtClean="0"/>
          </a:p>
          <a:p>
            <a:endParaRPr lang="es-ES" sz="500" dirty="0" smtClean="0"/>
          </a:p>
          <a:p>
            <a:endParaRPr lang="es-ES" sz="500" dirty="0" smtClean="0"/>
          </a:p>
          <a:p>
            <a:endParaRPr lang="es-ES" sz="500" dirty="0" smtClean="0"/>
          </a:p>
          <a:p>
            <a:endParaRPr lang="es-ES" sz="500" dirty="0" smtClean="0"/>
          </a:p>
          <a:p>
            <a:endParaRPr lang="es-ES" sz="500" dirty="0" smtClean="0"/>
          </a:p>
          <a:p>
            <a:endParaRPr lang="es-ES" sz="500" dirty="0" smtClean="0"/>
          </a:p>
          <a:p>
            <a:pPr algn="just"/>
            <a:r>
              <a:rPr lang="es-ES" sz="2200" dirty="0" smtClean="0"/>
              <a:t>La covarianza de dos activos podría ser positiva o negativa y será cercana a cero si el desvío de los retornos de cada uno de los activos se encuentra </a:t>
            </a:r>
            <a:r>
              <a:rPr lang="es-ES" sz="2200" dirty="0" err="1" smtClean="0"/>
              <a:t>incorrelacionados</a:t>
            </a:r>
            <a:r>
              <a:rPr lang="es-ES" sz="2200" dirty="0" smtClean="0"/>
              <a:t>.</a:t>
            </a:r>
          </a:p>
          <a:p>
            <a:pPr algn="just"/>
            <a:endParaRPr lang="es-ES" sz="2200" dirty="0" smtClean="0"/>
          </a:p>
          <a:p>
            <a:pPr algn="just"/>
            <a:r>
              <a:rPr lang="es-ES" sz="2200" dirty="0" smtClean="0"/>
              <a:t>Donde:</a:t>
            </a:r>
          </a:p>
          <a:p>
            <a:pPr algn="just"/>
            <a:endParaRPr lang="es-ES" sz="600" dirty="0" smtClean="0"/>
          </a:p>
          <a:p>
            <a:pPr algn="just"/>
            <a:r>
              <a:rPr lang="es-ES" sz="2200" dirty="0" smtClean="0"/>
              <a:t>	      : Es la rentabilidad promedio del activo i.</a:t>
            </a:r>
          </a:p>
          <a:p>
            <a:pPr algn="just"/>
            <a:endParaRPr lang="es-ES" sz="1000" dirty="0" smtClean="0"/>
          </a:p>
          <a:p>
            <a:pPr algn="just"/>
            <a:r>
              <a:rPr lang="es-ES" sz="2200" dirty="0" smtClean="0"/>
              <a:t>	      : Es La rentabilidad promedio del activo j.</a:t>
            </a:r>
          </a:p>
          <a:p>
            <a:pPr algn="just"/>
            <a:r>
              <a:rPr lang="es-ES" sz="2200" dirty="0" smtClean="0"/>
              <a:t>	      : Es la probabilidad del activo i.</a:t>
            </a:r>
          </a:p>
          <a:p>
            <a:pPr algn="just"/>
            <a:endParaRPr lang="es-ES" sz="2200" dirty="0" smtClean="0"/>
          </a:p>
          <a:p>
            <a:pPr algn="just"/>
            <a:endParaRPr lang="es-ES" sz="2200" dirty="0" smtClean="0"/>
          </a:p>
          <a:p>
            <a:pPr algn="just"/>
            <a:endParaRPr lang="es-ES" sz="2200" dirty="0" smtClean="0"/>
          </a:p>
        </p:txBody>
      </p:sp>
      <p:sp>
        <p:nvSpPr>
          <p:cNvPr id="9" name="9 Subtítulo"/>
          <p:cNvSpPr>
            <a:spLocks noGrp="1"/>
          </p:cNvSpPr>
          <p:nvPr>
            <p:ph type="subTitle" idx="1"/>
          </p:nvPr>
        </p:nvSpPr>
        <p:spPr>
          <a:xfrm>
            <a:off x="285720" y="1214422"/>
            <a:ext cx="1928826" cy="500066"/>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fontScale="55000" lnSpcReduction="20000"/>
          </a:bodyPr>
          <a:lstStyle/>
          <a:p>
            <a:pPr algn="l"/>
            <a:r>
              <a:rPr lang="es-ES" sz="5100" b="1" dirty="0" smtClean="0">
                <a:solidFill>
                  <a:srgbClr val="92D050"/>
                </a:solidFill>
              </a:rPr>
              <a:t>Covarianza</a:t>
            </a:r>
          </a:p>
          <a:p>
            <a:pPr algn="l"/>
            <a:endParaRPr lang="es-ES" sz="2800" b="1" dirty="0">
              <a:solidFill>
                <a:srgbClr val="92D050"/>
              </a:solidFill>
            </a:endParaRPr>
          </a:p>
        </p:txBody>
      </p:sp>
      <p:graphicFrame>
        <p:nvGraphicFramePr>
          <p:cNvPr id="11" name="10 Objeto"/>
          <p:cNvGraphicFramePr>
            <a:graphicFrameLocks noChangeAspect="1"/>
          </p:cNvGraphicFramePr>
          <p:nvPr/>
        </p:nvGraphicFramePr>
        <p:xfrm>
          <a:off x="1101725" y="2214554"/>
          <a:ext cx="6724650" cy="1071570"/>
        </p:xfrm>
        <a:graphic>
          <a:graphicData uri="http://schemas.openxmlformats.org/presentationml/2006/ole">
            <p:oleObj spid="_x0000_s282626" name="Ecuación" r:id="rId4" imgW="2425680" imgH="444240" progId="Equation.3">
              <p:embed/>
            </p:oleObj>
          </a:graphicData>
        </a:graphic>
      </p:graphicFrame>
      <p:graphicFrame>
        <p:nvGraphicFramePr>
          <p:cNvPr id="282628" name="Object 4"/>
          <p:cNvGraphicFramePr>
            <a:graphicFrameLocks noChangeAspect="1"/>
          </p:cNvGraphicFramePr>
          <p:nvPr/>
        </p:nvGraphicFramePr>
        <p:xfrm>
          <a:off x="1214414" y="5286388"/>
          <a:ext cx="465118" cy="642942"/>
        </p:xfrm>
        <a:graphic>
          <a:graphicData uri="http://schemas.openxmlformats.org/presentationml/2006/ole">
            <p:oleObj spid="_x0000_s282628" name="Ecuación" r:id="rId5" imgW="190440" imgH="241200" progId="Equation.3">
              <p:embed/>
            </p:oleObj>
          </a:graphicData>
        </a:graphic>
      </p:graphicFrame>
      <p:graphicFrame>
        <p:nvGraphicFramePr>
          <p:cNvPr id="282629" name="Object 5"/>
          <p:cNvGraphicFramePr>
            <a:graphicFrameLocks noChangeAspect="1"/>
          </p:cNvGraphicFramePr>
          <p:nvPr/>
        </p:nvGraphicFramePr>
        <p:xfrm>
          <a:off x="1214414" y="4786322"/>
          <a:ext cx="403225" cy="609600"/>
        </p:xfrm>
        <a:graphic>
          <a:graphicData uri="http://schemas.openxmlformats.org/presentationml/2006/ole">
            <p:oleObj spid="_x0000_s282629" name="Ecuación" r:id="rId6" imgW="164880" imgH="228600" progId="Equation.3">
              <p:embed/>
            </p:oleObj>
          </a:graphicData>
        </a:graphic>
      </p:graphicFrame>
      <p:graphicFrame>
        <p:nvGraphicFramePr>
          <p:cNvPr id="282630" name="Object 6"/>
          <p:cNvGraphicFramePr>
            <a:graphicFrameLocks noChangeAspect="1"/>
          </p:cNvGraphicFramePr>
          <p:nvPr/>
        </p:nvGraphicFramePr>
        <p:xfrm>
          <a:off x="1214414" y="5715016"/>
          <a:ext cx="371475" cy="608012"/>
        </p:xfrm>
        <a:graphic>
          <a:graphicData uri="http://schemas.openxmlformats.org/presentationml/2006/ole">
            <p:oleObj spid="_x0000_s282630" name="Ecuación" r:id="rId7" imgW="152280" imgH="228600" progId="Equation.3">
              <p:embed/>
            </p:oleObj>
          </a:graphicData>
        </a:graphic>
      </p:graphicFrame>
      <p:pic>
        <p:nvPicPr>
          <p:cNvPr id="14" name="Picture 2" descr="I:\Fotos de Dell\MB900433183.JPG"/>
          <p:cNvPicPr>
            <a:picLocks noChangeAspect="1" noChangeArrowheads="1"/>
          </p:cNvPicPr>
          <p:nvPr/>
        </p:nvPicPr>
        <p:blipFill>
          <a:blip r:embed="rId8"/>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643050"/>
            <a:ext cx="8643998" cy="34290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Nos da una idea de la dirección de la relación que existente entre dos o más activos, Estandarizando la covarianza todos los valores de correlación estarán comprendidos entre -1 y +1 llegando a lo que se nombra como coeficiente de correlación.</a:t>
            </a:r>
          </a:p>
          <a:p>
            <a:pPr algn="just"/>
            <a:endParaRPr lang="es-ES" sz="2200" dirty="0" smtClean="0"/>
          </a:p>
          <a:p>
            <a:pPr algn="just"/>
            <a:endParaRPr lang="es-ES" sz="500" dirty="0" smtClean="0"/>
          </a:p>
          <a:p>
            <a:pPr algn="just"/>
            <a:endParaRPr lang="es-ES" sz="500" dirty="0" smtClean="0"/>
          </a:p>
          <a:p>
            <a:pPr algn="just"/>
            <a:endParaRPr lang="es-ES" sz="500" dirty="0" smtClean="0"/>
          </a:p>
          <a:p>
            <a:pPr algn="just"/>
            <a:endParaRPr lang="es-ES" sz="500" dirty="0" smtClean="0"/>
          </a:p>
          <a:p>
            <a:pPr algn="just"/>
            <a:endParaRPr lang="es-ES" sz="500" dirty="0" smtClean="0"/>
          </a:p>
          <a:p>
            <a:pPr algn="just"/>
            <a:endParaRPr lang="es-ES" sz="500" dirty="0" smtClean="0"/>
          </a:p>
          <a:p>
            <a:pPr algn="just"/>
            <a:endParaRPr lang="es-ES" sz="500" dirty="0" smtClean="0"/>
          </a:p>
          <a:p>
            <a:pPr algn="just"/>
            <a:endParaRPr lang="es-ES" sz="500" dirty="0" smtClean="0"/>
          </a:p>
          <a:p>
            <a:pPr algn="just"/>
            <a:endParaRPr lang="es-ES" sz="500" dirty="0" smtClean="0"/>
          </a:p>
          <a:p>
            <a:pPr algn="just"/>
            <a:endParaRPr lang="es-ES" sz="500" dirty="0" smtClean="0"/>
          </a:p>
          <a:p>
            <a:pPr algn="just"/>
            <a:endParaRPr lang="es-ES" sz="500" dirty="0" smtClean="0"/>
          </a:p>
          <a:p>
            <a:pPr algn="just"/>
            <a:endParaRPr lang="es-ES" sz="500" dirty="0" smtClean="0"/>
          </a:p>
          <a:p>
            <a:pPr algn="just"/>
            <a:endParaRPr lang="es-ES" sz="500" dirty="0" smtClean="0"/>
          </a:p>
          <a:p>
            <a:pPr algn="just"/>
            <a:r>
              <a:rPr lang="es-ES" sz="2200" dirty="0" smtClean="0"/>
              <a:t>Podemos expresar el riesgo del portafolio en función de la correlación de sus activos:</a:t>
            </a:r>
          </a:p>
          <a:p>
            <a:pPr algn="just"/>
            <a:endParaRPr lang="es-ES" sz="2200" dirty="0" smtClean="0"/>
          </a:p>
          <a:p>
            <a:pPr algn="just"/>
            <a:endParaRPr lang="es-ES" sz="2200" dirty="0" smtClean="0"/>
          </a:p>
          <a:p>
            <a:pPr algn="just"/>
            <a:endParaRPr lang="es-ES" sz="2200" dirty="0" smtClean="0"/>
          </a:p>
          <a:p>
            <a:pPr algn="just"/>
            <a:endParaRPr lang="es-ES" sz="2200" dirty="0" smtClean="0"/>
          </a:p>
        </p:txBody>
      </p:sp>
      <p:sp>
        <p:nvSpPr>
          <p:cNvPr id="9" name="9 Subtítulo"/>
          <p:cNvSpPr>
            <a:spLocks noGrp="1"/>
          </p:cNvSpPr>
          <p:nvPr>
            <p:ph type="subTitle" idx="1"/>
          </p:nvPr>
        </p:nvSpPr>
        <p:spPr>
          <a:xfrm>
            <a:off x="285720" y="1285860"/>
            <a:ext cx="4214842" cy="500066"/>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fontScale="47500" lnSpcReduction="20000"/>
          </a:bodyPr>
          <a:lstStyle/>
          <a:p>
            <a:pPr algn="l"/>
            <a:r>
              <a:rPr lang="es-ES" sz="5900" b="1" dirty="0" smtClean="0">
                <a:solidFill>
                  <a:srgbClr val="92D050"/>
                </a:solidFill>
              </a:rPr>
              <a:t>Coeficiente de Correlación</a:t>
            </a:r>
          </a:p>
          <a:p>
            <a:pPr algn="l"/>
            <a:endParaRPr lang="es-ES" sz="2800" b="1" dirty="0">
              <a:solidFill>
                <a:srgbClr val="92D050"/>
              </a:solidFill>
            </a:endParaRPr>
          </a:p>
        </p:txBody>
      </p:sp>
      <p:graphicFrame>
        <p:nvGraphicFramePr>
          <p:cNvPr id="283650" name="Object 2"/>
          <p:cNvGraphicFramePr>
            <a:graphicFrameLocks noChangeAspect="1"/>
          </p:cNvGraphicFramePr>
          <p:nvPr/>
        </p:nvGraphicFramePr>
        <p:xfrm>
          <a:off x="2857488" y="3214686"/>
          <a:ext cx="2752725" cy="928688"/>
        </p:xfrm>
        <a:graphic>
          <a:graphicData uri="http://schemas.openxmlformats.org/presentationml/2006/ole">
            <p:oleObj spid="_x0000_s283650" name="Ecuación" r:id="rId4" imgW="1218960" imgH="495000" progId="Equation.3">
              <p:embed/>
            </p:oleObj>
          </a:graphicData>
        </a:graphic>
      </p:graphicFrame>
      <p:sp>
        <p:nvSpPr>
          <p:cNvPr id="11" name="10 Proceso alternativo"/>
          <p:cNvSpPr/>
          <p:nvPr/>
        </p:nvSpPr>
        <p:spPr>
          <a:xfrm>
            <a:off x="2714612" y="3143248"/>
            <a:ext cx="3143272" cy="100013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12" name="11 Objeto"/>
          <p:cNvGraphicFramePr>
            <a:graphicFrameLocks noChangeAspect="1"/>
          </p:cNvGraphicFramePr>
          <p:nvPr/>
        </p:nvGraphicFramePr>
        <p:xfrm>
          <a:off x="1857356" y="5143512"/>
          <a:ext cx="5911850" cy="1000125"/>
        </p:xfrm>
        <a:graphic>
          <a:graphicData uri="http://schemas.openxmlformats.org/presentationml/2006/ole">
            <p:oleObj spid="_x0000_s283651" name="Ecuación" r:id="rId5" imgW="2412720" imgH="444240" progId="Equation.3">
              <p:embed/>
            </p:oleObj>
          </a:graphicData>
        </a:graphic>
      </p:graphicFrame>
      <p:sp>
        <p:nvSpPr>
          <p:cNvPr id="14" name="13 Proceso alternativo"/>
          <p:cNvSpPr/>
          <p:nvPr/>
        </p:nvSpPr>
        <p:spPr>
          <a:xfrm>
            <a:off x="1714480" y="5072074"/>
            <a:ext cx="6000792" cy="1143008"/>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5" name="Picture 2" descr="I:\Fotos de Dell\MB900433183.JPG"/>
          <p:cNvPicPr>
            <a:picLocks noChangeAspect="1" noChangeArrowheads="1"/>
          </p:cNvPicPr>
          <p:nvPr/>
        </p:nvPicPr>
        <p:blipFill>
          <a:blip r:embed="rId6"/>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928802"/>
            <a:ext cx="6286544" cy="35719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La proporción del activo riesgoso</a:t>
            </a:r>
            <a:r>
              <a:rPr lang="es-ES" sz="2200" i="1" dirty="0" smtClean="0"/>
              <a:t> “</a:t>
            </a:r>
            <a:r>
              <a:rPr lang="es-ES" sz="2200" dirty="0" smtClean="0"/>
              <a:t>i” que minimiza:</a:t>
            </a:r>
          </a:p>
          <a:p>
            <a:pPr algn="just"/>
            <a:endParaRPr lang="es-ES" sz="2200" dirty="0" smtClean="0"/>
          </a:p>
          <a:p>
            <a:pPr algn="just"/>
            <a:endParaRPr lang="es-ES" sz="2200" dirty="0" smtClean="0"/>
          </a:p>
          <a:p>
            <a:pPr algn="just"/>
            <a:endParaRPr lang="es-ES" sz="2200" dirty="0" smtClean="0"/>
          </a:p>
          <a:p>
            <a:pPr algn="just"/>
            <a:endParaRPr lang="es-ES" sz="2200" dirty="0" smtClean="0"/>
          </a:p>
        </p:txBody>
      </p:sp>
      <p:sp>
        <p:nvSpPr>
          <p:cNvPr id="9" name="9 Subtítulo"/>
          <p:cNvSpPr>
            <a:spLocks noGrp="1"/>
          </p:cNvSpPr>
          <p:nvPr>
            <p:ph type="subTitle" idx="1"/>
          </p:nvPr>
        </p:nvSpPr>
        <p:spPr>
          <a:xfrm>
            <a:off x="285720" y="1428736"/>
            <a:ext cx="5286412" cy="500066"/>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fontScale="47500" lnSpcReduction="20000"/>
          </a:bodyPr>
          <a:lstStyle/>
          <a:p>
            <a:pPr algn="l"/>
            <a:r>
              <a:rPr lang="es-ES" sz="5900" b="1" dirty="0" smtClean="0">
                <a:solidFill>
                  <a:srgbClr val="92D050"/>
                </a:solidFill>
              </a:rPr>
              <a:t>El Portafolio de Mínimo Riesgo</a:t>
            </a:r>
          </a:p>
          <a:p>
            <a:pPr algn="l"/>
            <a:endParaRPr lang="es-ES" sz="2800" b="1" dirty="0">
              <a:solidFill>
                <a:srgbClr val="92D050"/>
              </a:solidFill>
            </a:endParaRPr>
          </a:p>
        </p:txBody>
      </p:sp>
      <p:graphicFrame>
        <p:nvGraphicFramePr>
          <p:cNvPr id="11" name="10 Objeto"/>
          <p:cNvGraphicFramePr>
            <a:graphicFrameLocks noChangeAspect="1"/>
          </p:cNvGraphicFramePr>
          <p:nvPr/>
        </p:nvGraphicFramePr>
        <p:xfrm>
          <a:off x="428596" y="2571750"/>
          <a:ext cx="4500594" cy="1071563"/>
        </p:xfrm>
        <a:graphic>
          <a:graphicData uri="http://schemas.openxmlformats.org/presentationml/2006/ole">
            <p:oleObj spid="_x0000_s284674" name="Ecuación" r:id="rId4" imgW="2006280" imgH="520560" progId="Equation.3">
              <p:embed/>
            </p:oleObj>
          </a:graphicData>
        </a:graphic>
      </p:graphicFrame>
      <p:sp>
        <p:nvSpPr>
          <p:cNvPr id="12" name="11 Proceso alternativo"/>
          <p:cNvSpPr/>
          <p:nvPr/>
        </p:nvSpPr>
        <p:spPr>
          <a:xfrm>
            <a:off x="285720" y="2428868"/>
            <a:ext cx="4714908" cy="128588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4" name="9 Subtítulo"/>
          <p:cNvSpPr txBox="1">
            <a:spLocks/>
          </p:cNvSpPr>
          <p:nvPr/>
        </p:nvSpPr>
        <p:spPr>
          <a:xfrm>
            <a:off x="285720" y="4000504"/>
            <a:ext cx="5143536" cy="500066"/>
          </a:xfrm>
          <a:prstGeom prst="rect">
            <a:avLst/>
          </a:prstGeo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fontScale="475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5900" b="1" i="0" u="none" strike="noStrike" kern="1200" cap="none" spc="0" normalizeH="0" baseline="0" noProof="0" dirty="0" smtClean="0">
                <a:ln>
                  <a:noFill/>
                </a:ln>
                <a:solidFill>
                  <a:srgbClr val="92D050"/>
                </a:solidFill>
                <a:effectLst/>
                <a:uLnTx/>
                <a:uFillTx/>
                <a:latin typeface="+mn-lt"/>
                <a:ea typeface="+mn-ea"/>
                <a:cs typeface="+mn-cs"/>
              </a:rPr>
              <a:t>El Portafolio Óptimo Riesgoso</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2800" b="1" i="0" u="none" strike="noStrike" kern="1200" cap="none" spc="0" normalizeH="0" baseline="0" noProof="0" dirty="0">
              <a:ln>
                <a:noFill/>
              </a:ln>
              <a:solidFill>
                <a:srgbClr val="92D050"/>
              </a:solidFill>
              <a:effectLst/>
              <a:uLnTx/>
              <a:uFillTx/>
              <a:latin typeface="+mn-lt"/>
              <a:ea typeface="+mn-ea"/>
              <a:cs typeface="+mn-cs"/>
            </a:endParaRPr>
          </a:p>
        </p:txBody>
      </p:sp>
      <p:graphicFrame>
        <p:nvGraphicFramePr>
          <p:cNvPr id="15" name="14 Objeto"/>
          <p:cNvGraphicFramePr>
            <a:graphicFrameLocks noChangeAspect="1"/>
          </p:cNvGraphicFramePr>
          <p:nvPr/>
        </p:nvGraphicFramePr>
        <p:xfrm>
          <a:off x="357158" y="4714884"/>
          <a:ext cx="8412191" cy="1071563"/>
        </p:xfrm>
        <a:graphic>
          <a:graphicData uri="http://schemas.openxmlformats.org/presentationml/2006/ole">
            <p:oleObj spid="_x0000_s284675" name="Ecuación" r:id="rId5" imgW="5143320" imgH="558720" progId="Equation.3">
              <p:embed/>
            </p:oleObj>
          </a:graphicData>
        </a:graphic>
      </p:graphicFrame>
      <p:sp>
        <p:nvSpPr>
          <p:cNvPr id="16" name="15 Proceso alternativo"/>
          <p:cNvSpPr/>
          <p:nvPr/>
        </p:nvSpPr>
        <p:spPr>
          <a:xfrm>
            <a:off x="285720" y="4572008"/>
            <a:ext cx="8572560" cy="128588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7" name="Picture 2" descr="I:\Fotos de Dell\MB900433183.JPG"/>
          <p:cNvPicPr>
            <a:picLocks noChangeAspect="1" noChangeArrowheads="1"/>
          </p:cNvPicPr>
          <p:nvPr/>
        </p:nvPicPr>
        <p:blipFill>
          <a:blip r:embed="rId6"/>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4714884"/>
            <a:ext cx="8643998" cy="1714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Donde:</a:t>
            </a:r>
          </a:p>
          <a:p>
            <a:pPr algn="just"/>
            <a:r>
              <a:rPr lang="es-ES" sz="2200" dirty="0" smtClean="0"/>
              <a:t>	    R</a:t>
            </a:r>
            <a:r>
              <a:rPr lang="es-ES" sz="1200" dirty="0" smtClean="0"/>
              <a:t>LR</a:t>
            </a:r>
            <a:r>
              <a:rPr lang="es-ES" sz="2200" dirty="0" smtClean="0"/>
              <a:t> : Tasa libre de riesgo.</a:t>
            </a:r>
          </a:p>
          <a:p>
            <a:pPr algn="just"/>
            <a:r>
              <a:rPr lang="es-ES" sz="2200" dirty="0" smtClean="0"/>
              <a:t>	    </a:t>
            </a:r>
            <a:r>
              <a:rPr lang="el-GR" sz="2200" dirty="0" smtClean="0"/>
              <a:t>σ</a:t>
            </a:r>
            <a:r>
              <a:rPr lang="es-ES" sz="1200" dirty="0" smtClean="0"/>
              <a:t>R</a:t>
            </a:r>
            <a:r>
              <a:rPr lang="es-ES" sz="1000" dirty="0" smtClean="0"/>
              <a:t>LR</a:t>
            </a:r>
            <a:r>
              <a:rPr lang="es-ES" sz="2200" dirty="0" smtClean="0"/>
              <a:t>: Desviación libre de riesgo.</a:t>
            </a:r>
          </a:p>
          <a:p>
            <a:pPr algn="just"/>
            <a:r>
              <a:rPr lang="es-ES" sz="2200" dirty="0" smtClean="0"/>
              <a:t>	    </a:t>
            </a:r>
            <a:r>
              <a:rPr lang="el-GR" sz="2200" dirty="0" smtClean="0"/>
              <a:t>σ</a:t>
            </a:r>
            <a:r>
              <a:rPr lang="es-ES" sz="1200" dirty="0" smtClean="0"/>
              <a:t>P</a:t>
            </a:r>
            <a:r>
              <a:rPr lang="es-ES" sz="2200" dirty="0" smtClean="0"/>
              <a:t> : Desviación del portafolio.</a:t>
            </a:r>
          </a:p>
          <a:p>
            <a:pPr algn="just"/>
            <a:r>
              <a:rPr lang="es-ES" sz="2200" dirty="0" smtClean="0"/>
              <a:t>	     </a:t>
            </a:r>
            <a:r>
              <a:rPr lang="es-ES" sz="2200" i="1" dirty="0" smtClean="0"/>
              <a:t>k</a:t>
            </a:r>
            <a:r>
              <a:rPr lang="es-ES" sz="2200" dirty="0" smtClean="0"/>
              <a:t>: Representa  un portafolio cualquiera.</a:t>
            </a:r>
          </a:p>
          <a:p>
            <a:pPr algn="just"/>
            <a:endParaRPr lang="es-ES" sz="2200" dirty="0" smtClean="0"/>
          </a:p>
          <a:p>
            <a:pPr algn="just"/>
            <a:endParaRPr lang="es-ES" sz="2200" dirty="0" smtClean="0"/>
          </a:p>
          <a:p>
            <a:pPr algn="just"/>
            <a:endParaRPr lang="es-ES" sz="2200" dirty="0" smtClean="0"/>
          </a:p>
        </p:txBody>
      </p:sp>
      <p:sp>
        <p:nvSpPr>
          <p:cNvPr id="11" name="9 Subtítulo"/>
          <p:cNvSpPr txBox="1">
            <a:spLocks/>
          </p:cNvSpPr>
          <p:nvPr/>
        </p:nvSpPr>
        <p:spPr>
          <a:xfrm>
            <a:off x="214282" y="1357298"/>
            <a:ext cx="7500990" cy="428628"/>
          </a:xfrm>
          <a:prstGeom prst="rect">
            <a:avLst/>
          </a:prstGeo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fontScale="25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11200" b="1" i="0" u="none" strike="noStrike" kern="1200" cap="none" spc="0" normalizeH="0" baseline="0" noProof="0" dirty="0" smtClean="0">
                <a:ln>
                  <a:noFill/>
                </a:ln>
                <a:solidFill>
                  <a:srgbClr val="92D050"/>
                </a:solidFill>
                <a:effectLst/>
                <a:uLnTx/>
                <a:uFillTx/>
                <a:latin typeface="+mn-lt"/>
                <a:ea typeface="+mn-ea"/>
                <a:cs typeface="+mn-cs"/>
              </a:rPr>
              <a:t>Línea de Balance de Riesgo del Activo Esperado</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2800" b="1" i="0" u="none" strike="noStrike" kern="1200" cap="none" spc="0" normalizeH="0" baseline="0" noProof="0" dirty="0">
              <a:ln>
                <a:noFill/>
              </a:ln>
              <a:solidFill>
                <a:srgbClr val="92D050"/>
              </a:solidFill>
              <a:effectLst/>
              <a:uLnTx/>
              <a:uFillTx/>
              <a:latin typeface="+mn-lt"/>
              <a:ea typeface="+mn-ea"/>
              <a:cs typeface="+mn-cs"/>
            </a:endParaRPr>
          </a:p>
        </p:txBody>
      </p:sp>
      <p:graphicFrame>
        <p:nvGraphicFramePr>
          <p:cNvPr id="12" name="11 Objeto"/>
          <p:cNvGraphicFramePr>
            <a:graphicFrameLocks noChangeAspect="1"/>
          </p:cNvGraphicFramePr>
          <p:nvPr/>
        </p:nvGraphicFramePr>
        <p:xfrm>
          <a:off x="388938" y="2000246"/>
          <a:ext cx="4008437" cy="928688"/>
        </p:xfrm>
        <a:graphic>
          <a:graphicData uri="http://schemas.openxmlformats.org/presentationml/2006/ole">
            <p:oleObj spid="_x0000_s285698" name="Ecuación" r:id="rId4" imgW="1904760" imgH="495000" progId="Equation.3">
              <p:embed/>
            </p:oleObj>
          </a:graphicData>
        </a:graphic>
      </p:graphicFrame>
      <p:sp>
        <p:nvSpPr>
          <p:cNvPr id="14" name="13 Proceso alternativo"/>
          <p:cNvSpPr/>
          <p:nvPr/>
        </p:nvSpPr>
        <p:spPr>
          <a:xfrm>
            <a:off x="285720" y="1857364"/>
            <a:ext cx="4143404" cy="1071570"/>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5" name="9 Subtítulo"/>
          <p:cNvSpPr txBox="1">
            <a:spLocks/>
          </p:cNvSpPr>
          <p:nvPr/>
        </p:nvSpPr>
        <p:spPr>
          <a:xfrm>
            <a:off x="285720" y="3214686"/>
            <a:ext cx="1847864" cy="428628"/>
          </a:xfrm>
          <a:prstGeom prst="rect">
            <a:avLst/>
          </a:prstGeo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fontScale="25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11200" b="1" i="0" u="none" strike="noStrike" kern="1200" cap="none" spc="0" normalizeH="0" baseline="0" noProof="0" dirty="0" smtClean="0">
                <a:ln>
                  <a:noFill/>
                </a:ln>
                <a:solidFill>
                  <a:srgbClr val="92D050"/>
                </a:solidFill>
                <a:effectLst/>
                <a:uLnTx/>
                <a:uFillTx/>
                <a:latin typeface="+mn-lt"/>
                <a:ea typeface="+mn-ea"/>
                <a:cs typeface="+mn-cs"/>
              </a:rPr>
              <a:t>Pendiente</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2800" b="1" i="0" u="none" strike="noStrike" kern="1200" cap="none" spc="0" normalizeH="0" baseline="0" noProof="0" dirty="0">
              <a:ln>
                <a:noFill/>
              </a:ln>
              <a:solidFill>
                <a:srgbClr val="92D050"/>
              </a:solidFill>
              <a:effectLst/>
              <a:uLnTx/>
              <a:uFillTx/>
              <a:latin typeface="+mn-lt"/>
              <a:ea typeface="+mn-ea"/>
              <a:cs typeface="+mn-cs"/>
            </a:endParaRPr>
          </a:p>
        </p:txBody>
      </p:sp>
      <p:graphicFrame>
        <p:nvGraphicFramePr>
          <p:cNvPr id="16" name="15 Objeto"/>
          <p:cNvGraphicFramePr>
            <a:graphicFrameLocks noChangeAspect="1"/>
          </p:cNvGraphicFramePr>
          <p:nvPr/>
        </p:nvGraphicFramePr>
        <p:xfrm>
          <a:off x="428596" y="3714752"/>
          <a:ext cx="2428892" cy="928694"/>
        </p:xfrm>
        <a:graphic>
          <a:graphicData uri="http://schemas.openxmlformats.org/presentationml/2006/ole">
            <p:oleObj spid="_x0000_s285699" name="Ecuación" r:id="rId5" imgW="825480" imgH="444240" progId="Equation.3">
              <p:embed/>
            </p:oleObj>
          </a:graphicData>
        </a:graphic>
      </p:graphicFrame>
      <p:sp>
        <p:nvSpPr>
          <p:cNvPr id="17" name="16 Proceso alternativo"/>
          <p:cNvSpPr/>
          <p:nvPr/>
        </p:nvSpPr>
        <p:spPr>
          <a:xfrm>
            <a:off x="357158" y="3643314"/>
            <a:ext cx="2571768" cy="1071570"/>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8" name="Picture 2" descr="I:\Fotos de Dell\MB900433183.JPG"/>
          <p:cNvPicPr>
            <a:picLocks noChangeAspect="1" noChangeArrowheads="1"/>
          </p:cNvPicPr>
          <p:nvPr/>
        </p:nvPicPr>
        <p:blipFill>
          <a:blip r:embed="rId6"/>
          <a:srcRect/>
          <a:stretch>
            <a:fillRect/>
          </a:stretch>
        </p:blipFill>
        <p:spPr bwMode="auto">
          <a:xfrm>
            <a:off x="0" y="0"/>
            <a:ext cx="1928794" cy="1071546"/>
          </a:xfrm>
          <a:prstGeom prst="rect">
            <a:avLst/>
          </a:prstGeom>
          <a:noFill/>
          <a:ln>
            <a:solidFill>
              <a:srgbClr val="92D050"/>
            </a:solidFill>
          </a:ln>
        </p:spPr>
      </p:pic>
      <p:graphicFrame>
        <p:nvGraphicFramePr>
          <p:cNvPr id="19" name="18 Objeto"/>
          <p:cNvGraphicFramePr>
            <a:graphicFrameLocks noChangeAspect="1"/>
          </p:cNvGraphicFramePr>
          <p:nvPr/>
        </p:nvGraphicFramePr>
        <p:xfrm>
          <a:off x="4643438" y="3500438"/>
          <a:ext cx="3857652" cy="428628"/>
        </p:xfrm>
        <a:graphic>
          <a:graphicData uri="http://schemas.openxmlformats.org/presentationml/2006/ole">
            <p:oleObj spid="_x0000_s285700" name="Ecuación" r:id="rId7" imgW="2222280" imgH="241200" progId="Equation.3">
              <p:embed/>
            </p:oleObj>
          </a:graphicData>
        </a:graphic>
      </p:graphicFrame>
      <p:graphicFrame>
        <p:nvGraphicFramePr>
          <p:cNvPr id="20" name="19 Objeto"/>
          <p:cNvGraphicFramePr>
            <a:graphicFrameLocks noChangeAspect="1"/>
          </p:cNvGraphicFramePr>
          <p:nvPr/>
        </p:nvGraphicFramePr>
        <p:xfrm>
          <a:off x="5913438" y="4357697"/>
          <a:ext cx="2603500" cy="500063"/>
        </p:xfrm>
        <a:graphic>
          <a:graphicData uri="http://schemas.openxmlformats.org/presentationml/2006/ole">
            <p:oleObj spid="_x0000_s285701" name="Ecuación" r:id="rId8" imgW="1066680" imgH="241200" progId="Equation.3">
              <p:embed/>
            </p:oleObj>
          </a:graphicData>
        </a:graphic>
      </p:graphicFrame>
      <p:graphicFrame>
        <p:nvGraphicFramePr>
          <p:cNvPr id="21" name="20 Objeto"/>
          <p:cNvGraphicFramePr>
            <a:graphicFrameLocks noChangeAspect="1"/>
          </p:cNvGraphicFramePr>
          <p:nvPr/>
        </p:nvGraphicFramePr>
        <p:xfrm>
          <a:off x="6286512" y="5143512"/>
          <a:ext cx="2143140" cy="785818"/>
        </p:xfrm>
        <a:graphic>
          <a:graphicData uri="http://schemas.openxmlformats.org/presentationml/2006/ole">
            <p:oleObj spid="_x0000_s285702" name="Ecuación" r:id="rId9" imgW="1143000" imgH="419040" progId="Equation.3">
              <p:embed/>
            </p:oleObj>
          </a:graphicData>
        </a:graphic>
      </p:graphicFrame>
      <p:sp>
        <p:nvSpPr>
          <p:cNvPr id="22" name="21 Proceso alternativo"/>
          <p:cNvSpPr/>
          <p:nvPr/>
        </p:nvSpPr>
        <p:spPr>
          <a:xfrm>
            <a:off x="4572000" y="3357562"/>
            <a:ext cx="4000528" cy="57150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23" name="22 Proceso alternativo"/>
          <p:cNvSpPr/>
          <p:nvPr/>
        </p:nvSpPr>
        <p:spPr>
          <a:xfrm>
            <a:off x="5857884" y="4214818"/>
            <a:ext cx="2714644" cy="64294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24" name="23 Proceso alternativo"/>
          <p:cNvSpPr/>
          <p:nvPr/>
        </p:nvSpPr>
        <p:spPr>
          <a:xfrm>
            <a:off x="6215074" y="5072074"/>
            <a:ext cx="2357454" cy="92869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26" name="25 Objeto"/>
          <p:cNvGraphicFramePr>
            <a:graphicFrameLocks noChangeAspect="1"/>
          </p:cNvGraphicFramePr>
          <p:nvPr/>
        </p:nvGraphicFramePr>
        <p:xfrm>
          <a:off x="5786446" y="2571744"/>
          <a:ext cx="2603514" cy="465140"/>
        </p:xfrm>
        <a:graphic>
          <a:graphicData uri="http://schemas.openxmlformats.org/presentationml/2006/ole">
            <p:oleObj spid="_x0000_s285703" name="Ecuación" r:id="rId10" imgW="1206360" imgH="215640" progId="Equation.3">
              <p:embed/>
            </p:oleObj>
          </a:graphicData>
        </a:graphic>
      </p:graphicFrame>
      <p:sp>
        <p:nvSpPr>
          <p:cNvPr id="27" name="26 Proceso alternativo"/>
          <p:cNvSpPr/>
          <p:nvPr/>
        </p:nvSpPr>
        <p:spPr>
          <a:xfrm>
            <a:off x="5715008" y="2500306"/>
            <a:ext cx="2857520" cy="64294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500174"/>
            <a:ext cx="8643998" cy="23574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La diversificación puede ayudar a los inversores a pondera el riesgo de los activos; pero no reduce el riesgo del portafolio. Esto significa invertir los activos en diferentes sectores donde los retornos no están directamente relacionados la mayoría del tiempo, con el objetivo de reducir el riesgo. </a:t>
            </a:r>
          </a:p>
          <a:p>
            <a:pPr algn="just"/>
            <a:endParaRPr lang="es-ES" sz="1500" dirty="0" smtClean="0"/>
          </a:p>
          <a:p>
            <a:r>
              <a:rPr lang="es-ES" sz="2200" dirty="0" smtClean="0"/>
              <a:t>Si  la correlación es perfectamente positiva (</a:t>
            </a:r>
            <a:r>
              <a:rPr lang="el-GR" sz="2200" dirty="0" smtClean="0"/>
              <a:t>ρ</a:t>
            </a:r>
            <a:r>
              <a:rPr lang="es-ES" sz="1000" dirty="0" err="1" smtClean="0"/>
              <a:t>Ri,Rj</a:t>
            </a:r>
            <a:r>
              <a:rPr lang="es-ES" sz="2200" dirty="0" smtClean="0"/>
              <a:t> = 1), entonces el riego de dos activos i y j es:</a:t>
            </a:r>
          </a:p>
          <a:p>
            <a:endParaRPr lang="es-ES" sz="2200" dirty="0" smtClean="0"/>
          </a:p>
          <a:p>
            <a:pPr algn="just"/>
            <a:endParaRPr lang="es-ES" sz="2200" dirty="0" smtClean="0"/>
          </a:p>
          <a:p>
            <a:pPr algn="just"/>
            <a:endParaRPr lang="es-ES" sz="2200" dirty="0" smtClean="0"/>
          </a:p>
          <a:p>
            <a:pPr algn="just"/>
            <a:endParaRPr lang="es-ES" sz="2200" dirty="0" smtClean="0"/>
          </a:p>
        </p:txBody>
      </p:sp>
      <p:sp>
        <p:nvSpPr>
          <p:cNvPr id="9" name="9 Subtítulo"/>
          <p:cNvSpPr>
            <a:spLocks noGrp="1"/>
          </p:cNvSpPr>
          <p:nvPr>
            <p:ph type="subTitle" idx="1"/>
          </p:nvPr>
        </p:nvSpPr>
        <p:spPr>
          <a:xfrm>
            <a:off x="285720" y="1214422"/>
            <a:ext cx="2786082" cy="500066"/>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fontScale="47500" lnSpcReduction="20000"/>
          </a:bodyPr>
          <a:lstStyle/>
          <a:p>
            <a:pPr algn="l"/>
            <a:r>
              <a:rPr lang="es-ES" sz="6100" b="1" dirty="0" smtClean="0">
                <a:solidFill>
                  <a:srgbClr val="92D050"/>
                </a:solidFill>
              </a:rPr>
              <a:t>Diversificación</a:t>
            </a:r>
          </a:p>
          <a:p>
            <a:pPr algn="l"/>
            <a:endParaRPr lang="es-ES" sz="2800" b="1" dirty="0">
              <a:solidFill>
                <a:srgbClr val="92D050"/>
              </a:solidFill>
            </a:endParaRPr>
          </a:p>
        </p:txBody>
      </p:sp>
      <p:graphicFrame>
        <p:nvGraphicFramePr>
          <p:cNvPr id="286722" name="Object 2"/>
          <p:cNvGraphicFramePr>
            <a:graphicFrameLocks noChangeAspect="1"/>
          </p:cNvGraphicFramePr>
          <p:nvPr/>
        </p:nvGraphicFramePr>
        <p:xfrm>
          <a:off x="428625" y="3929066"/>
          <a:ext cx="6276975" cy="785812"/>
        </p:xfrm>
        <a:graphic>
          <a:graphicData uri="http://schemas.openxmlformats.org/presentationml/2006/ole">
            <p:oleObj spid="_x0000_s286722" name="Ecuación" r:id="rId4" imgW="3060360" imgH="495000" progId="Equation.3">
              <p:embed/>
            </p:oleObj>
          </a:graphicData>
        </a:graphic>
      </p:graphicFrame>
      <p:graphicFrame>
        <p:nvGraphicFramePr>
          <p:cNvPr id="11" name="10 Objeto"/>
          <p:cNvGraphicFramePr>
            <a:graphicFrameLocks noChangeAspect="1"/>
          </p:cNvGraphicFramePr>
          <p:nvPr/>
        </p:nvGraphicFramePr>
        <p:xfrm>
          <a:off x="447684" y="4714884"/>
          <a:ext cx="5338762" cy="500062"/>
        </p:xfrm>
        <a:graphic>
          <a:graphicData uri="http://schemas.openxmlformats.org/presentationml/2006/ole">
            <p:oleObj spid="_x0000_s286723" name="Ecuación" r:id="rId5" imgW="2705040" imgH="279360" progId="Equation.3">
              <p:embed/>
            </p:oleObj>
          </a:graphicData>
        </a:graphic>
      </p:graphicFrame>
      <p:graphicFrame>
        <p:nvGraphicFramePr>
          <p:cNvPr id="286724" name="Object 4"/>
          <p:cNvGraphicFramePr>
            <a:graphicFrameLocks noChangeAspect="1"/>
          </p:cNvGraphicFramePr>
          <p:nvPr/>
        </p:nvGraphicFramePr>
        <p:xfrm>
          <a:off x="5929322" y="3571876"/>
          <a:ext cx="2652713" cy="500066"/>
        </p:xfrm>
        <a:graphic>
          <a:graphicData uri="http://schemas.openxmlformats.org/presentationml/2006/ole">
            <p:oleObj spid="_x0000_s286724" name="Ecuación" r:id="rId6" imgW="1396800" imgH="253800" progId="Equation.3">
              <p:embed/>
            </p:oleObj>
          </a:graphicData>
        </a:graphic>
      </p:graphicFrame>
      <p:sp>
        <p:nvSpPr>
          <p:cNvPr id="12" name="11 Proceso alternativo"/>
          <p:cNvSpPr/>
          <p:nvPr/>
        </p:nvSpPr>
        <p:spPr>
          <a:xfrm>
            <a:off x="5857884" y="3500438"/>
            <a:ext cx="2857520" cy="57150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286725" name="Object 5"/>
          <p:cNvGraphicFramePr>
            <a:graphicFrameLocks noChangeAspect="1"/>
          </p:cNvGraphicFramePr>
          <p:nvPr/>
        </p:nvGraphicFramePr>
        <p:xfrm>
          <a:off x="500034" y="5286388"/>
          <a:ext cx="5113337" cy="500062"/>
        </p:xfrm>
        <a:graphic>
          <a:graphicData uri="http://schemas.openxmlformats.org/presentationml/2006/ole">
            <p:oleObj spid="_x0000_s286725" name="Ecuación" r:id="rId7" imgW="2590560" imgH="279360" progId="Equation.3">
              <p:embed/>
            </p:oleObj>
          </a:graphicData>
        </a:graphic>
      </p:graphicFrame>
      <p:sp>
        <p:nvSpPr>
          <p:cNvPr id="14" name="9 Subtítulo"/>
          <p:cNvSpPr txBox="1">
            <a:spLocks/>
          </p:cNvSpPr>
          <p:nvPr/>
        </p:nvSpPr>
        <p:spPr bwMode="auto">
          <a:xfrm>
            <a:off x="5572132" y="5357826"/>
            <a:ext cx="2643206" cy="35719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000" dirty="0" smtClean="0"/>
              <a:t>(Binomio al cuadrado)</a:t>
            </a:r>
          </a:p>
          <a:p>
            <a:pPr algn="just"/>
            <a:endParaRPr lang="es-ES" sz="2200" dirty="0" smtClean="0"/>
          </a:p>
          <a:p>
            <a:pPr algn="just"/>
            <a:endParaRPr lang="es-ES" sz="2200" dirty="0" smtClean="0"/>
          </a:p>
          <a:p>
            <a:pPr algn="just"/>
            <a:endParaRPr lang="es-ES" sz="2200" dirty="0" smtClean="0"/>
          </a:p>
          <a:p>
            <a:pPr algn="just"/>
            <a:endParaRPr lang="es-ES" sz="2200" dirty="0" smtClean="0"/>
          </a:p>
        </p:txBody>
      </p:sp>
      <p:graphicFrame>
        <p:nvGraphicFramePr>
          <p:cNvPr id="286726" name="Object 6"/>
          <p:cNvGraphicFramePr>
            <a:graphicFrameLocks noChangeAspect="1"/>
          </p:cNvGraphicFramePr>
          <p:nvPr/>
        </p:nvGraphicFramePr>
        <p:xfrm>
          <a:off x="500034" y="5857892"/>
          <a:ext cx="2632075" cy="500062"/>
        </p:xfrm>
        <a:graphic>
          <a:graphicData uri="http://schemas.openxmlformats.org/presentationml/2006/ole">
            <p:oleObj spid="_x0000_s286726" name="Ecuación" r:id="rId8" imgW="1333440" imgH="279360" progId="Equation.3">
              <p:embed/>
            </p:oleObj>
          </a:graphicData>
        </a:graphic>
      </p:graphicFrame>
      <p:sp>
        <p:nvSpPr>
          <p:cNvPr id="17" name="16 Proceso alternativo"/>
          <p:cNvSpPr/>
          <p:nvPr/>
        </p:nvSpPr>
        <p:spPr>
          <a:xfrm>
            <a:off x="428596" y="5786454"/>
            <a:ext cx="2857520" cy="57150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8" name="Picture 2" descr="I:\Fotos de Dell\MB900433183.JPG"/>
          <p:cNvPicPr>
            <a:picLocks noChangeAspect="1" noChangeArrowheads="1"/>
          </p:cNvPicPr>
          <p:nvPr/>
        </p:nvPicPr>
        <p:blipFill>
          <a:blip r:embed="rId9"/>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643050"/>
            <a:ext cx="8358246" cy="257176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Para un portafolio se constituyen variando el porcentaje invertido en cada uno de los activos que la componen.</a:t>
            </a:r>
          </a:p>
          <a:p>
            <a:pPr algn="just"/>
            <a:endParaRPr lang="es-ES" sz="800" dirty="0" smtClean="0"/>
          </a:p>
          <a:p>
            <a:pPr algn="just"/>
            <a:r>
              <a:rPr lang="es-ES" sz="2200" dirty="0" smtClean="0"/>
              <a:t>Un inversionista racional le interesa un portafolios que ofrezcan el máximo retorno esperado dado un nivel de riesgo, o el mínimo riesgo dado un nivel de retorno esperado. A este portafolio o cartera se le denominados eficientes y están sobre una curva llamada Frontera eficiente.</a:t>
            </a:r>
          </a:p>
          <a:p>
            <a:pPr algn="just"/>
            <a:endParaRPr lang="es-ES" sz="2200" dirty="0" smtClean="0"/>
          </a:p>
          <a:p>
            <a:pPr algn="just"/>
            <a:endParaRPr lang="es-ES" sz="2200" dirty="0" smtClean="0"/>
          </a:p>
          <a:p>
            <a:pPr algn="just"/>
            <a:endParaRPr lang="es-ES" sz="2200" dirty="0" smtClean="0"/>
          </a:p>
          <a:p>
            <a:pPr algn="just"/>
            <a:endParaRPr lang="es-ES" sz="2200" dirty="0" smtClean="0"/>
          </a:p>
        </p:txBody>
      </p:sp>
      <p:sp>
        <p:nvSpPr>
          <p:cNvPr id="9" name="9 Subtítulo"/>
          <p:cNvSpPr>
            <a:spLocks noGrp="1"/>
          </p:cNvSpPr>
          <p:nvPr>
            <p:ph type="subTitle" idx="1"/>
          </p:nvPr>
        </p:nvSpPr>
        <p:spPr>
          <a:xfrm>
            <a:off x="285720" y="1214422"/>
            <a:ext cx="3857652" cy="500066"/>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Autofit/>
          </a:bodyPr>
          <a:lstStyle/>
          <a:p>
            <a:pPr algn="l"/>
            <a:r>
              <a:rPr lang="es-ES" sz="2800" b="1" dirty="0" smtClean="0">
                <a:solidFill>
                  <a:srgbClr val="92D050"/>
                </a:solidFill>
              </a:rPr>
              <a:t>La Frontera Eficiente</a:t>
            </a:r>
          </a:p>
          <a:p>
            <a:pPr algn="l"/>
            <a:endParaRPr lang="es-ES" sz="2800" b="1" dirty="0">
              <a:solidFill>
                <a:srgbClr val="92D050"/>
              </a:solidFill>
            </a:endParaRPr>
          </a:p>
        </p:txBody>
      </p:sp>
      <p:sp>
        <p:nvSpPr>
          <p:cNvPr id="11" name="10 Rectángulo"/>
          <p:cNvSpPr/>
          <p:nvPr/>
        </p:nvSpPr>
        <p:spPr>
          <a:xfrm>
            <a:off x="571472" y="4357694"/>
            <a:ext cx="4429156" cy="1446550"/>
          </a:xfrm>
          <a:prstGeom prst="rect">
            <a:avLst/>
          </a:prstGeom>
        </p:spPr>
        <p:txBody>
          <a:bodyPr wrap="square">
            <a:spAutoFit/>
          </a:bodyPr>
          <a:lstStyle/>
          <a:p>
            <a:pPr algn="just"/>
            <a:r>
              <a:rPr lang="es-ES" sz="2200" dirty="0" smtClean="0"/>
              <a:t>El área sobre la curva XY representa la variedad del portafolios eficientes que pueden ser construidas con estos activos.</a:t>
            </a:r>
            <a:endParaRPr lang="es-ES" sz="2200" dirty="0"/>
          </a:p>
        </p:txBody>
      </p:sp>
      <p:pic>
        <p:nvPicPr>
          <p:cNvPr id="287748" name="Picture 4"/>
          <p:cNvPicPr>
            <a:picLocks noChangeAspect="1" noChangeArrowheads="1"/>
          </p:cNvPicPr>
          <p:nvPr/>
        </p:nvPicPr>
        <p:blipFill>
          <a:blip r:embed="rId3"/>
          <a:srcRect/>
          <a:stretch>
            <a:fillRect/>
          </a:stretch>
        </p:blipFill>
        <p:spPr bwMode="auto">
          <a:xfrm>
            <a:off x="5000628" y="4000504"/>
            <a:ext cx="3819541" cy="2409834"/>
          </a:xfrm>
          <a:prstGeom prst="rect">
            <a:avLst/>
          </a:prstGeom>
          <a:noFill/>
          <a:ln w="9525">
            <a:noFill/>
            <a:miter lim="800000"/>
            <a:headEnd/>
            <a:tailEnd/>
          </a:ln>
          <a:effectLst/>
        </p:spPr>
      </p:pic>
      <p:pic>
        <p:nvPicPr>
          <p:cNvPr id="12"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643998" cy="12144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buBlip>
                <a:blip r:embed="rId4"/>
              </a:buBlip>
            </a:pPr>
            <a:r>
              <a:rPr lang="es-ES" sz="2200" dirty="0" smtClean="0"/>
              <a:t> Aplicando el Modelo de </a:t>
            </a:r>
            <a:r>
              <a:rPr lang="es-ES" sz="2200" dirty="0" err="1" smtClean="0"/>
              <a:t>Markovitz</a:t>
            </a:r>
            <a:r>
              <a:rPr lang="es-ES" sz="2200" dirty="0" smtClean="0"/>
              <a:t> a nuestro ejercicio donde tenemos los precios de las acciones de la Empresa </a:t>
            </a:r>
            <a:r>
              <a:rPr lang="es-ES" sz="2200" dirty="0" err="1" smtClean="0"/>
              <a:t>Ferreyros</a:t>
            </a:r>
            <a:r>
              <a:rPr lang="es-ES" sz="2200" dirty="0" smtClean="0"/>
              <a:t> y </a:t>
            </a:r>
            <a:r>
              <a:rPr lang="es-ES" sz="2200" dirty="0" err="1" smtClean="0"/>
              <a:t>Edelnor</a:t>
            </a:r>
            <a:r>
              <a:rPr lang="es-ES" sz="2200" dirty="0" smtClean="0"/>
              <a:t>.</a:t>
            </a:r>
          </a:p>
          <a:p>
            <a:endParaRPr lang="es-ES" sz="800" dirty="0" smtClean="0"/>
          </a:p>
          <a:p>
            <a:pPr>
              <a:buBlip>
                <a:blip r:embed="rId4"/>
              </a:buBlip>
            </a:pPr>
            <a:r>
              <a:rPr lang="es-ES" sz="2200" dirty="0" smtClean="0"/>
              <a:t> Los rendimientos de los precios de las acciones serán calculados por: </a:t>
            </a:r>
          </a:p>
          <a:p>
            <a:endParaRPr lang="es-ES" sz="2200" dirty="0" smtClean="0"/>
          </a:p>
          <a:p>
            <a:endParaRPr lang="es-ES" sz="2200" dirty="0" smtClean="0"/>
          </a:p>
          <a:p>
            <a:pPr algn="just"/>
            <a:endParaRPr lang="es-ES" sz="2200" dirty="0" smtClean="0"/>
          </a:p>
          <a:p>
            <a:pPr algn="just"/>
            <a:endParaRPr lang="es-ES" sz="2200" dirty="0" smtClean="0"/>
          </a:p>
          <a:p>
            <a:pPr algn="just"/>
            <a:endParaRPr lang="es-ES" sz="2200" dirty="0" smtClean="0"/>
          </a:p>
          <a:p>
            <a:pPr algn="just"/>
            <a:endParaRPr lang="es-ES" sz="2200" dirty="0" smtClean="0"/>
          </a:p>
        </p:txBody>
      </p:sp>
      <p:graphicFrame>
        <p:nvGraphicFramePr>
          <p:cNvPr id="9" name="8 Objeto"/>
          <p:cNvGraphicFramePr>
            <a:graphicFrameLocks noChangeAspect="1"/>
          </p:cNvGraphicFramePr>
          <p:nvPr/>
        </p:nvGraphicFramePr>
        <p:xfrm>
          <a:off x="3428992" y="2500306"/>
          <a:ext cx="2143140" cy="860428"/>
        </p:xfrm>
        <a:graphic>
          <a:graphicData uri="http://schemas.openxmlformats.org/presentationml/2006/ole">
            <p:oleObj spid="_x0000_s287746" name="Ecuación" r:id="rId5" imgW="914400" imgH="431640" progId="Equation.3">
              <p:embed/>
            </p:oleObj>
          </a:graphicData>
        </a:graphic>
      </p:graphicFrame>
      <p:graphicFrame>
        <p:nvGraphicFramePr>
          <p:cNvPr id="11" name="10 Tabla"/>
          <p:cNvGraphicFramePr>
            <a:graphicFrameLocks noGrp="1"/>
          </p:cNvGraphicFramePr>
          <p:nvPr/>
        </p:nvGraphicFramePr>
        <p:xfrm>
          <a:off x="857224" y="3571878"/>
          <a:ext cx="4071966" cy="2643204"/>
        </p:xfrm>
        <a:graphic>
          <a:graphicData uri="http://schemas.openxmlformats.org/drawingml/2006/table">
            <a:tbl>
              <a:tblPr/>
              <a:tblGrid>
                <a:gridCol w="1357322"/>
                <a:gridCol w="1357322"/>
                <a:gridCol w="1357322"/>
              </a:tblGrid>
              <a:tr h="238322">
                <a:tc>
                  <a:txBody>
                    <a:bodyPr/>
                    <a:lstStyle/>
                    <a:p>
                      <a:pPr algn="ctr" fontAlgn="ctr"/>
                      <a:r>
                        <a:rPr lang="es-ES" sz="1400" b="0" i="0" u="none" strike="noStrike" dirty="0">
                          <a:solidFill>
                            <a:srgbClr val="000000"/>
                          </a:solidFill>
                          <a:latin typeface="Calibri"/>
                        </a:rPr>
                        <a:t>Fecha de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5BE97"/>
                    </a:solidFill>
                  </a:tcPr>
                </a:tc>
                <a:tc rowSpan="2" gridSpan="2">
                  <a:txBody>
                    <a:bodyPr/>
                    <a:lstStyle/>
                    <a:p>
                      <a:pPr algn="ctr" fontAlgn="ctr"/>
                      <a:r>
                        <a:rPr lang="es-ES" sz="1400" b="0" i="0" u="none" strike="noStrike" dirty="0">
                          <a:solidFill>
                            <a:srgbClr val="000000"/>
                          </a:solidFill>
                          <a:latin typeface="Calibri"/>
                        </a:rPr>
                        <a:t>Precio x acción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rowSpan="2" hMerge="1">
                  <a:txBody>
                    <a:bodyPr/>
                    <a:lstStyle/>
                    <a:p>
                      <a:endParaRPr lang="es-ES"/>
                    </a:p>
                  </a:txBody>
                  <a:tcPr/>
                </a:tc>
              </a:tr>
              <a:tr h="238322">
                <a:tc>
                  <a:txBody>
                    <a:bodyPr/>
                    <a:lstStyle/>
                    <a:p>
                      <a:pPr algn="ctr" fontAlgn="ctr"/>
                      <a:r>
                        <a:rPr lang="es-ES" sz="1400" b="0" i="0" u="none" strike="noStrike" dirty="0">
                          <a:solidFill>
                            <a:srgbClr val="000000"/>
                          </a:solidFill>
                          <a:latin typeface="Calibri"/>
                        </a:rPr>
                        <a:t>Cotización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5BE97"/>
                    </a:solidFill>
                  </a:tcPr>
                </a:tc>
                <a:tc gridSpan="2" vMerge="1">
                  <a:txBody>
                    <a:bodyPr/>
                    <a:lstStyle/>
                    <a:p>
                      <a:endParaRPr lang="es-ES"/>
                    </a:p>
                  </a:txBody>
                  <a:tcPr/>
                </a:tc>
                <a:tc hMerge="1" vMerge="1">
                  <a:txBody>
                    <a:bodyPr/>
                    <a:lstStyle/>
                    <a:p>
                      <a:endParaRPr lang="es-ES"/>
                    </a:p>
                  </a:txBody>
                  <a:tcPr/>
                </a:tc>
              </a:tr>
              <a:tr h="270820">
                <a:tc>
                  <a:txBody>
                    <a:bodyPr/>
                    <a:lstStyle/>
                    <a:p>
                      <a:pPr algn="l" fontAlgn="b"/>
                      <a:r>
                        <a:rPr lang="es-ES" sz="14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ES" sz="1400" b="0" i="0" u="none" strike="noStrike">
                          <a:solidFill>
                            <a:srgbClr val="000000"/>
                          </a:solidFill>
                          <a:latin typeface="Calibri"/>
                        </a:rPr>
                        <a:t>Ferreyros(B)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57"/>
                    </a:solidFill>
                  </a:tcPr>
                </a:tc>
                <a:tc>
                  <a:txBody>
                    <a:bodyPr/>
                    <a:lstStyle/>
                    <a:p>
                      <a:pPr algn="ctr" fontAlgn="b"/>
                      <a:r>
                        <a:rPr lang="es-ES" sz="1400" b="0" i="0" u="none" strike="noStrike" dirty="0" err="1">
                          <a:solidFill>
                            <a:srgbClr val="000000"/>
                          </a:solidFill>
                          <a:latin typeface="Calibri"/>
                        </a:rPr>
                        <a:t>Edelnor</a:t>
                      </a:r>
                      <a:r>
                        <a:rPr lang="es-ES" sz="1400" b="0" i="0" u="none" strike="noStrike" dirty="0">
                          <a:solidFill>
                            <a:srgbClr val="000000"/>
                          </a:solidFill>
                          <a:latin typeface="Calibri"/>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FF"/>
                    </a:solidFill>
                  </a:tcPr>
                </a:tc>
              </a:tr>
              <a:tr h="270820">
                <a:tc>
                  <a:txBody>
                    <a:bodyPr/>
                    <a:lstStyle/>
                    <a:p>
                      <a:pPr algn="ctr" fontAlgn="b"/>
                      <a:r>
                        <a:rPr lang="es-ES" sz="1400" b="0" i="0" u="none" strike="noStrike" dirty="0">
                          <a:solidFill>
                            <a:srgbClr val="000000"/>
                          </a:solidFill>
                          <a:latin typeface="Calibri"/>
                        </a:rPr>
                        <a:t>04/12/2025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ES" sz="1400" b="0" i="0" u="none" strike="noStrike">
                          <a:solidFill>
                            <a:srgbClr val="000000"/>
                          </a:solidFill>
                          <a:latin typeface="Calibri"/>
                        </a:rPr>
                        <a:t>6.59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6.56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0820">
                <a:tc>
                  <a:txBody>
                    <a:bodyPr/>
                    <a:lstStyle/>
                    <a:p>
                      <a:pPr algn="ctr" fontAlgn="b"/>
                      <a:r>
                        <a:rPr lang="es-ES" sz="1400" b="0" i="0" u="none" strike="noStrike">
                          <a:solidFill>
                            <a:srgbClr val="000000"/>
                          </a:solidFill>
                          <a:latin typeface="Calibri"/>
                        </a:rPr>
                        <a:t>03/12/2025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ES" sz="1400" b="0" i="0" u="none" strike="noStrike">
                          <a:solidFill>
                            <a:srgbClr val="000000"/>
                          </a:solidFill>
                          <a:latin typeface="Calibri"/>
                        </a:rPr>
                        <a:t>6.57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6.53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0820">
                <a:tc>
                  <a:txBody>
                    <a:bodyPr/>
                    <a:lstStyle/>
                    <a:p>
                      <a:pPr algn="ctr" fontAlgn="b"/>
                      <a:r>
                        <a:rPr lang="es-ES" sz="1400" b="0" i="0" u="none" strike="noStrike">
                          <a:solidFill>
                            <a:srgbClr val="000000"/>
                          </a:solidFill>
                          <a:latin typeface="Calibri"/>
                        </a:rPr>
                        <a:t>02/12/2025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ES" sz="1400" b="0" i="0" u="none" strike="noStrike">
                          <a:solidFill>
                            <a:srgbClr val="000000"/>
                          </a:solidFill>
                          <a:latin typeface="Calibri"/>
                        </a:rPr>
                        <a:t>6.55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0820">
                <a:tc>
                  <a:txBody>
                    <a:bodyPr/>
                    <a:lstStyle/>
                    <a:p>
                      <a:pPr algn="ctr" fontAlgn="t"/>
                      <a:r>
                        <a:rPr lang="es-ES" sz="1400" b="0" i="0" u="none" strike="noStrike">
                          <a:solidFill>
                            <a:srgbClr val="000000"/>
                          </a:solidFill>
                          <a:latin typeface="Calibri"/>
                        </a:rPr>
                        <a: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ES" sz="1400" b="0" i="0" u="none" strike="noStrike">
                          <a:solidFill>
                            <a:srgbClr val="000000"/>
                          </a:solidFill>
                          <a:latin typeface="Calibri"/>
                        </a:rPr>
                        <a: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ES" sz="1400" b="0" i="0" u="none" strike="noStrike" dirty="0">
                          <a:solidFill>
                            <a:srgbClr val="000000"/>
                          </a:solidFill>
                          <a:latin typeface="Calibri"/>
                        </a:rPr>
                        <a: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0820">
                <a:tc>
                  <a:txBody>
                    <a:bodyPr/>
                    <a:lstStyle/>
                    <a:p>
                      <a:pPr algn="ctr" fontAlgn="b"/>
                      <a:r>
                        <a:rPr lang="es-ES" sz="1400" b="0" i="0" u="none" strike="noStrike">
                          <a:solidFill>
                            <a:srgbClr val="000000"/>
                          </a:solidFill>
                          <a:latin typeface="Calibri"/>
                        </a:rPr>
                        <a:t>11/01/2025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ES" sz="1400" b="0" i="0" u="none" strike="noStrike">
                          <a:solidFill>
                            <a:srgbClr val="000000"/>
                          </a:solidFill>
                          <a:latin typeface="Calibri"/>
                        </a:rPr>
                        <a:t>3.41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3.39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0820">
                <a:tc>
                  <a:txBody>
                    <a:bodyPr/>
                    <a:lstStyle/>
                    <a:p>
                      <a:pPr algn="ctr" fontAlgn="b"/>
                      <a:r>
                        <a:rPr lang="es-ES" sz="1400" b="0" i="0" u="none" strike="noStrike">
                          <a:solidFill>
                            <a:srgbClr val="000000"/>
                          </a:solidFill>
                          <a:latin typeface="Calibri"/>
                        </a:rPr>
                        <a:t>10/01/2025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ES" sz="1400" b="0" i="0" u="none" strike="noStrike">
                          <a:solidFill>
                            <a:srgbClr val="000000"/>
                          </a:solidFill>
                          <a:latin typeface="Calibri"/>
                        </a:rPr>
                        <a:t>3.36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3.34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0820">
                <a:tc>
                  <a:txBody>
                    <a:bodyPr/>
                    <a:lstStyle/>
                    <a:p>
                      <a:pPr algn="ctr" fontAlgn="b"/>
                      <a:r>
                        <a:rPr lang="es-ES" sz="1400" b="0" i="0" u="none" strike="noStrike" dirty="0">
                          <a:solidFill>
                            <a:srgbClr val="000000"/>
                          </a:solidFill>
                          <a:latin typeface="Calibri"/>
                        </a:rPr>
                        <a:t>09/01/2025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ES" sz="1400" b="0" i="0" u="none" strike="noStrike">
                          <a:solidFill>
                            <a:srgbClr val="000000"/>
                          </a:solidFill>
                          <a:latin typeface="Calibri"/>
                        </a:rPr>
                        <a:t>3.33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3.31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2" name="11 Tabla"/>
          <p:cNvGraphicFramePr>
            <a:graphicFrameLocks noGrp="1"/>
          </p:cNvGraphicFramePr>
          <p:nvPr/>
        </p:nvGraphicFramePr>
        <p:xfrm>
          <a:off x="5857884" y="3571878"/>
          <a:ext cx="2571768" cy="2643204"/>
        </p:xfrm>
        <a:graphic>
          <a:graphicData uri="http://schemas.openxmlformats.org/drawingml/2006/table">
            <a:tbl>
              <a:tblPr/>
              <a:tblGrid>
                <a:gridCol w="1285884"/>
                <a:gridCol w="1285884"/>
              </a:tblGrid>
              <a:tr h="261940">
                <a:tc gridSpan="2">
                  <a:txBody>
                    <a:bodyPr/>
                    <a:lstStyle/>
                    <a:p>
                      <a:pPr algn="ctr" fontAlgn="ctr"/>
                      <a:r>
                        <a:rPr lang="es-ES" sz="1600" b="0" i="0" u="none" strike="noStrike" dirty="0">
                          <a:solidFill>
                            <a:srgbClr val="000000"/>
                          </a:solidFill>
                          <a:latin typeface="Calibri"/>
                        </a:rPr>
                        <a:t>Rendimientos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ES"/>
                    </a:p>
                  </a:txBody>
                  <a:tcPr/>
                </a:tc>
              </a:tr>
              <a:tr h="297658">
                <a:tc>
                  <a:txBody>
                    <a:bodyPr/>
                    <a:lstStyle/>
                    <a:p>
                      <a:pPr algn="ctr" fontAlgn="b"/>
                      <a:r>
                        <a:rPr lang="es-ES" sz="1600" b="0" i="0" u="none" strike="noStrike">
                          <a:solidFill>
                            <a:srgbClr val="000000"/>
                          </a:solidFill>
                          <a:latin typeface="Calibri"/>
                        </a:rPr>
                        <a:t>R(B)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57"/>
                    </a:solidFill>
                  </a:tcPr>
                </a:tc>
                <a:tc>
                  <a:txBody>
                    <a:bodyPr/>
                    <a:lstStyle/>
                    <a:p>
                      <a:pPr algn="ctr" fontAlgn="b"/>
                      <a:r>
                        <a:rPr lang="es-ES" sz="1600" b="0" i="0" u="none" strike="noStrike" dirty="0">
                          <a:solidFill>
                            <a:srgbClr val="000000"/>
                          </a:solidFill>
                          <a:latin typeface="Calibri"/>
                        </a:rPr>
                        <a:t>R(D)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FF"/>
                    </a:solidFill>
                  </a:tcPr>
                </a:tc>
              </a:tr>
              <a:tr h="297658">
                <a:tc>
                  <a:txBody>
                    <a:bodyPr/>
                    <a:lstStyle/>
                    <a:p>
                      <a:pPr algn="l" fontAlgn="b"/>
                      <a:r>
                        <a:rPr lang="es-ES" sz="1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s-ES" sz="16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97658">
                <a:tc>
                  <a:txBody>
                    <a:bodyPr/>
                    <a:lstStyle/>
                    <a:p>
                      <a:pPr algn="ctr" fontAlgn="b"/>
                      <a:r>
                        <a:rPr lang="es-ES" sz="1600" b="0" i="0" u="none" strike="noStrike">
                          <a:solidFill>
                            <a:srgbClr val="000000"/>
                          </a:solidFill>
                          <a:latin typeface="Calibri"/>
                        </a:rPr>
                        <a:t>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658">
                <a:tc>
                  <a:txBody>
                    <a:bodyPr/>
                    <a:lstStyle/>
                    <a:p>
                      <a:pPr algn="ctr" fontAlgn="b"/>
                      <a:r>
                        <a:rPr lang="es-ES" sz="1600" b="0" i="0" u="none" strike="noStrike">
                          <a:solidFill>
                            <a:srgbClr val="000000"/>
                          </a:solidFill>
                          <a:latin typeface="Calibri"/>
                        </a:rPr>
                        <a:t>0.31%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658">
                <a:tc>
                  <a:txBody>
                    <a:bodyPr/>
                    <a:lstStyle/>
                    <a:p>
                      <a:pPr algn="ctr" fontAlgn="t"/>
                      <a:r>
                        <a:rPr lang="es-ES" sz="1600" b="0" i="0" u="none" strike="noStrike">
                          <a:solidFill>
                            <a:srgbClr val="000000"/>
                          </a:solidFill>
                          <a:latin typeface="Calibri"/>
                        </a:rPr>
                        <a: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ES" sz="1600" b="0" i="0" u="none" strike="noStrike" dirty="0">
                          <a:solidFill>
                            <a:srgbClr val="000000"/>
                          </a:solidFill>
                          <a:latin typeface="Calibri"/>
                        </a:rPr>
                        <a: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658">
                <a:tc>
                  <a:txBody>
                    <a:bodyPr/>
                    <a:lstStyle/>
                    <a:p>
                      <a:pPr algn="ctr" fontAlgn="b"/>
                      <a:r>
                        <a:rPr lang="es-ES" sz="1600" b="0" i="0" u="none" strike="noStrike">
                          <a:solidFill>
                            <a:srgbClr val="000000"/>
                          </a:solidFill>
                          <a:latin typeface="Calibri"/>
                        </a:rPr>
                        <a:t>1.47%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658">
                <a:tc>
                  <a:txBody>
                    <a:bodyPr/>
                    <a:lstStyle/>
                    <a:p>
                      <a:pPr algn="ctr" fontAlgn="b"/>
                      <a:r>
                        <a:rPr lang="es-ES" sz="1600" b="0" i="0" u="none" strike="noStrike">
                          <a:solidFill>
                            <a:srgbClr val="000000"/>
                          </a:solidFill>
                          <a:latin typeface="Calibri"/>
                        </a:rPr>
                        <a:t>1.49%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1.50%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658">
                <a:tc>
                  <a:txBody>
                    <a:bodyPr/>
                    <a:lstStyle/>
                    <a:p>
                      <a:pPr algn="ctr" fontAlgn="b"/>
                      <a:r>
                        <a:rPr lang="es-ES" sz="1600" b="0" i="0" u="none" strike="noStrike" dirty="0">
                          <a:solidFill>
                            <a:srgbClr val="000000"/>
                          </a:solidFill>
                          <a:latin typeface="Calibri"/>
                        </a:rPr>
                        <a:t>0.90%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4" name="13 Proceso alternativo"/>
          <p:cNvSpPr/>
          <p:nvPr/>
        </p:nvSpPr>
        <p:spPr>
          <a:xfrm>
            <a:off x="3286116" y="2428868"/>
            <a:ext cx="2428892" cy="92869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5" name="Picture 2" descr="I:\Fotos de Dell\MB900433183.JPG"/>
          <p:cNvPicPr>
            <a:picLocks noChangeAspect="1" noChangeArrowheads="1"/>
          </p:cNvPicPr>
          <p:nvPr/>
        </p:nvPicPr>
        <p:blipFill>
          <a:blip r:embed="rId6"/>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643998" cy="46434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ES" sz="2200" dirty="0" smtClean="0"/>
              <a:t> Ahora necesitamos construir una matriz, que contenga; el rendimiento promedio, la varianza, la desviación estándar, la covarianza y la correlación de las acciones.</a:t>
            </a:r>
          </a:p>
          <a:p>
            <a:pPr algn="just"/>
            <a:endParaRPr lang="es-ES" sz="800" dirty="0" smtClean="0"/>
          </a:p>
          <a:p>
            <a:pPr algn="just"/>
            <a:r>
              <a:rPr lang="es-ES" sz="2200" dirty="0" smtClean="0"/>
              <a:t>Usando las herramientas de Excel se construye la estadística descriptiva. Pero hay que recordar que la matriz que presenta Excel, tiene más información, por lo que </a:t>
            </a:r>
            <a:r>
              <a:rPr lang="es-ES" sz="2200" dirty="0" smtClean="0"/>
              <a:t>eliminaremos </a:t>
            </a:r>
            <a:r>
              <a:rPr lang="es-ES" sz="2200" dirty="0" smtClean="0"/>
              <a:t>toda aquella información </a:t>
            </a:r>
            <a:r>
              <a:rPr lang="es-ES" sz="2200" dirty="0" smtClean="0"/>
              <a:t>innecesaria </a:t>
            </a:r>
            <a:r>
              <a:rPr lang="es-ES" sz="2200" dirty="0" smtClean="0"/>
              <a:t>para nuestro modelo.</a:t>
            </a:r>
            <a:r>
              <a:rPr lang="es-ES" sz="2200" dirty="0" smtClean="0">
                <a:latin typeface="Calibri"/>
              </a:rPr>
              <a:t>®</a:t>
            </a:r>
            <a:endParaRPr lang="es-ES" sz="2200" dirty="0" smtClean="0"/>
          </a:p>
          <a:p>
            <a:pPr algn="just"/>
            <a:endParaRPr lang="es-ES" sz="800" dirty="0" smtClean="0"/>
          </a:p>
          <a:p>
            <a:pPr algn="just"/>
            <a:r>
              <a:rPr lang="es-ES" sz="2200" dirty="0" smtClean="0"/>
              <a:t>Una acotación adicional es que la varianza, como la desviación que presenta esta matriz es de la muestra y no de la población como necesitamos, esto será corregida con la fórmula:</a:t>
            </a:r>
          </a:p>
          <a:p>
            <a:pPr algn="just"/>
            <a:endParaRPr lang="es-ES" sz="2200" dirty="0" smtClean="0"/>
          </a:p>
          <a:p>
            <a:pPr algn="just"/>
            <a:r>
              <a:rPr lang="es-ES" sz="2200" dirty="0" err="1" smtClean="0"/>
              <a:t>VarP</a:t>
            </a:r>
            <a:r>
              <a:rPr lang="es-ES" sz="2200" dirty="0" smtClean="0"/>
              <a:t>(X): Varianza Poblacional.</a:t>
            </a:r>
          </a:p>
          <a:p>
            <a:pPr algn="just"/>
            <a:r>
              <a:rPr lang="es-ES" sz="2200" dirty="0" err="1" smtClean="0"/>
              <a:t>VarM</a:t>
            </a:r>
            <a:r>
              <a:rPr lang="es-ES" sz="2200" dirty="0" smtClean="0"/>
              <a:t>(X): Varianza de la muestra.</a:t>
            </a:r>
          </a:p>
          <a:p>
            <a:pPr algn="just"/>
            <a:endParaRPr lang="es-ES" sz="2200" dirty="0" smtClean="0"/>
          </a:p>
        </p:txBody>
      </p:sp>
      <p:graphicFrame>
        <p:nvGraphicFramePr>
          <p:cNvPr id="12" name="11 Objeto"/>
          <p:cNvGraphicFramePr>
            <a:graphicFrameLocks noChangeAspect="1"/>
          </p:cNvGraphicFramePr>
          <p:nvPr/>
        </p:nvGraphicFramePr>
        <p:xfrm>
          <a:off x="5051453" y="5072074"/>
          <a:ext cx="3592513" cy="768349"/>
        </p:xfrm>
        <a:graphic>
          <a:graphicData uri="http://schemas.openxmlformats.org/presentationml/2006/ole">
            <p:oleObj spid="_x0000_s291842" name="Ecuación" r:id="rId5" imgW="1549080" imgH="393480" progId="Equation.3">
              <p:embed/>
            </p:oleObj>
          </a:graphicData>
        </a:graphic>
      </p:graphicFrame>
      <p:sp>
        <p:nvSpPr>
          <p:cNvPr id="9" name="8 Proceso alternativo"/>
          <p:cNvSpPr/>
          <p:nvPr/>
        </p:nvSpPr>
        <p:spPr>
          <a:xfrm>
            <a:off x="4929190" y="5072074"/>
            <a:ext cx="3714776" cy="785818"/>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1" name="Picture 2" descr="I:\Fotos de Dell\MB900433183.JPG"/>
          <p:cNvPicPr>
            <a:picLocks noChangeAspect="1" noChangeArrowheads="1"/>
          </p:cNvPicPr>
          <p:nvPr/>
        </p:nvPicPr>
        <p:blipFill>
          <a:blip r:embed="rId6"/>
          <a:srcRect/>
          <a:stretch>
            <a:fillRect/>
          </a:stretch>
        </p:blipFill>
        <p:spPr bwMode="auto">
          <a:xfrm>
            <a:off x="0" y="0"/>
            <a:ext cx="1928794" cy="1071546"/>
          </a:xfrm>
          <a:prstGeom prst="rect">
            <a:avLst/>
          </a:prstGeom>
          <a:noFill/>
          <a:ln>
            <a:solidFill>
              <a:srgbClr val="92D050"/>
            </a:solidFill>
          </a:ln>
        </p:spPr>
      </p:pic>
      <p:sp>
        <p:nvSpPr>
          <p:cNvPr id="14" name="9 Subtítulo"/>
          <p:cNvSpPr txBox="1">
            <a:spLocks/>
          </p:cNvSpPr>
          <p:nvPr/>
        </p:nvSpPr>
        <p:spPr bwMode="auto">
          <a:xfrm>
            <a:off x="357158" y="5857892"/>
            <a:ext cx="8429684" cy="5715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000" dirty="0" smtClean="0"/>
              <a:t>®</a:t>
            </a:r>
            <a:r>
              <a:rPr lang="es-ES" sz="2200" dirty="0" smtClean="0"/>
              <a:t> </a:t>
            </a:r>
            <a:r>
              <a:rPr lang="es-ES" sz="1400" dirty="0" smtClean="0"/>
              <a:t>Para mayor detalle sobre el uso de estas herramientas en Excel, puede dirigirse a: </a:t>
            </a:r>
            <a:r>
              <a:rPr lang="es-ES" sz="1400" dirty="0" err="1" smtClean="0"/>
              <a:t>Antunez</a:t>
            </a:r>
            <a:r>
              <a:rPr lang="es-ES" sz="1400" dirty="0" smtClean="0"/>
              <a:t> </a:t>
            </a:r>
            <a:r>
              <a:rPr lang="es-ES" sz="1400" dirty="0" err="1" smtClean="0"/>
              <a:t>Irgoin</a:t>
            </a:r>
            <a:r>
              <a:rPr lang="es-ES" sz="1400" dirty="0" smtClean="0"/>
              <a:t>, </a:t>
            </a:r>
            <a:r>
              <a:rPr lang="es-ES" sz="1400" dirty="0" err="1" smtClean="0"/>
              <a:t>Cesar.H</a:t>
            </a:r>
            <a:r>
              <a:rPr lang="es-ES" sz="1400" dirty="0" smtClean="0"/>
              <a:t> (2011). “</a:t>
            </a:r>
            <a:r>
              <a:rPr lang="es-ES" sz="1400" dirty="0" smtClean="0">
                <a:solidFill>
                  <a:srgbClr val="FF0000"/>
                </a:solidFill>
              </a:rPr>
              <a:t>Finanzas en Excel</a:t>
            </a:r>
            <a:r>
              <a:rPr lang="es-ES" sz="1400" dirty="0" smtClean="0"/>
              <a:t>”. </a:t>
            </a:r>
            <a:r>
              <a:rPr lang="es-ES" sz="1400" dirty="0" smtClean="0">
                <a:solidFill>
                  <a:srgbClr val="3366FF"/>
                </a:solidFill>
              </a:rPr>
              <a:t>http://eumed.net/cursecon/ppp/</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928794" y="0"/>
            <a:ext cx="5000660"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1214414" y="1285860"/>
            <a:ext cx="6429420"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Autofit/>
          </a:bodyPr>
          <a:lstStyle/>
          <a:p>
            <a:r>
              <a:rPr lang="es-ES" b="1" u="sng" dirty="0" smtClean="0">
                <a:solidFill>
                  <a:srgbClr val="92D050"/>
                </a:solidFill>
              </a:rPr>
              <a:t>Capital </a:t>
            </a:r>
            <a:r>
              <a:rPr lang="es-ES" b="1" u="sng" dirty="0" err="1" smtClean="0">
                <a:solidFill>
                  <a:srgbClr val="92D050"/>
                </a:solidFill>
              </a:rPr>
              <a:t>Asset</a:t>
            </a:r>
            <a:r>
              <a:rPr lang="es-ES" b="1" u="sng" dirty="0" smtClean="0">
                <a:solidFill>
                  <a:srgbClr val="92D050"/>
                </a:solidFill>
              </a:rPr>
              <a:t> </a:t>
            </a:r>
            <a:r>
              <a:rPr lang="es-ES" b="1" u="sng" dirty="0" err="1" smtClean="0">
                <a:solidFill>
                  <a:srgbClr val="92D050"/>
                </a:solidFill>
              </a:rPr>
              <a:t>Pricing</a:t>
            </a:r>
            <a:r>
              <a:rPr lang="es-ES" b="1" u="sng" dirty="0" smtClean="0">
                <a:solidFill>
                  <a:srgbClr val="92D050"/>
                </a:solidFill>
              </a:rPr>
              <a:t> </a:t>
            </a:r>
            <a:r>
              <a:rPr lang="es-ES" b="1" u="sng" dirty="0" err="1" smtClean="0">
                <a:solidFill>
                  <a:srgbClr val="92D050"/>
                </a:solidFill>
              </a:rPr>
              <a:t>Model</a:t>
            </a:r>
            <a:r>
              <a:rPr lang="es-ES" b="1" u="sng" dirty="0" smtClean="0">
                <a:solidFill>
                  <a:srgbClr val="92D050"/>
                </a:solidFill>
              </a:rPr>
              <a:t> (CAPM)</a:t>
            </a:r>
            <a:endParaRPr lang="es-ES" b="1" u="sng" dirty="0">
              <a:solidFill>
                <a:srgbClr val="92D050"/>
              </a:solidFill>
            </a:endParaRPr>
          </a:p>
        </p:txBody>
      </p:sp>
      <p:sp>
        <p:nvSpPr>
          <p:cNvPr id="9" name="9 Subtítulo"/>
          <p:cNvSpPr txBox="1">
            <a:spLocks/>
          </p:cNvSpPr>
          <p:nvPr/>
        </p:nvSpPr>
        <p:spPr bwMode="auto">
          <a:xfrm>
            <a:off x="500034" y="1928802"/>
            <a:ext cx="8215370" cy="44291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El Mo</a:t>
            </a:r>
            <a:r>
              <a:rPr lang="es-PE" sz="2200" dirty="0" smtClean="0"/>
              <a:t>delo de </a:t>
            </a:r>
            <a:r>
              <a:rPr lang="es-ES" sz="2200" dirty="0" smtClean="0"/>
              <a:t>Equilibrio de los Activos Financieros intenta explicar como se puede obtener el precio de determinados activos financieros con relación al riesgo de cada activo. Este modelo intenta encontrar el precio justo de cada activo, que asegure al inversor un retorno justo que compense el riesgo de dicho </a:t>
            </a:r>
            <a:r>
              <a:rPr lang="es-ES" sz="2200" dirty="0" smtClean="0"/>
              <a:t>activo, siempre </a:t>
            </a:r>
            <a:r>
              <a:rPr lang="es-ES" sz="2200" dirty="0" smtClean="0"/>
              <a:t>que este en una cartera bien diversificada.</a:t>
            </a:r>
          </a:p>
          <a:p>
            <a:endParaRPr lang="es-ES" sz="1300" dirty="0" smtClean="0"/>
          </a:p>
          <a:p>
            <a:pPr algn="just"/>
            <a:r>
              <a:rPr lang="es-ES" sz="2200" dirty="0" smtClean="0"/>
              <a:t>Los autores de este modelo fueron los economistas: </a:t>
            </a:r>
            <a:r>
              <a:rPr lang="es-ES" sz="2200" dirty="0" err="1" smtClean="0"/>
              <a:t>Sharpe</a:t>
            </a:r>
            <a:r>
              <a:rPr lang="es-ES" sz="2200" dirty="0" smtClean="0"/>
              <a:t>, </a:t>
            </a:r>
            <a:r>
              <a:rPr lang="es-ES" sz="2200" dirty="0" err="1" smtClean="0"/>
              <a:t>Lintner</a:t>
            </a:r>
            <a:r>
              <a:rPr lang="es-ES" sz="2200" dirty="0" smtClean="0"/>
              <a:t>, </a:t>
            </a:r>
            <a:r>
              <a:rPr lang="es-ES" sz="2200" dirty="0" err="1" smtClean="0"/>
              <a:t>Mossin</a:t>
            </a:r>
            <a:r>
              <a:rPr lang="es-ES" sz="2200" dirty="0" smtClean="0"/>
              <a:t> y </a:t>
            </a:r>
            <a:r>
              <a:rPr lang="es-ES" sz="2200" dirty="0" err="1" smtClean="0"/>
              <a:t>Treynor</a:t>
            </a:r>
            <a:r>
              <a:rPr lang="es-ES" sz="2200" dirty="0" smtClean="0"/>
              <a:t>. Este modelo </a:t>
            </a:r>
            <a:r>
              <a:rPr lang="es-ES" sz="2200" dirty="0" smtClean="0"/>
              <a:t>descansa  </a:t>
            </a:r>
            <a:r>
              <a:rPr lang="es-ES" sz="2200" dirty="0" smtClean="0"/>
              <a:t>en la Teoría de la Cartera de </a:t>
            </a:r>
            <a:r>
              <a:rPr lang="es-ES" sz="2200" dirty="0" err="1" smtClean="0"/>
              <a:t>Markowitz</a:t>
            </a:r>
            <a:r>
              <a:rPr lang="es-ES" sz="2200" dirty="0" smtClean="0"/>
              <a:t>, pero agrega algunos supuestos más:</a:t>
            </a:r>
          </a:p>
          <a:p>
            <a:pPr algn="just"/>
            <a:endParaRPr lang="es-ES" sz="1200" dirty="0" smtClean="0"/>
          </a:p>
          <a:p>
            <a:pPr algn="just">
              <a:buFont typeface="Wingdings" pitchFamily="2" charset="2"/>
              <a:buChar char="ü"/>
            </a:pPr>
            <a:r>
              <a:rPr lang="es-ES" sz="2200" kern="0" dirty="0" smtClean="0">
                <a:solidFill>
                  <a:srgbClr val="92D050"/>
                </a:solidFill>
              </a:rPr>
              <a:t> </a:t>
            </a:r>
            <a:r>
              <a:rPr lang="es-ES" sz="2200" kern="0" dirty="0" smtClean="0"/>
              <a:t>Los inversores elige un portafolio, en base el retorno y el riesgo únicamente.</a:t>
            </a:r>
          </a:p>
          <a:p>
            <a:pPr algn="just"/>
            <a:endParaRPr lang="es-ES" sz="2200" dirty="0" smtClean="0"/>
          </a:p>
        </p:txBody>
      </p:sp>
      <p:pic>
        <p:nvPicPr>
          <p:cNvPr id="11"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pic>
        <p:nvPicPr>
          <p:cNvPr id="303105" name="Picture 1"/>
          <p:cNvPicPr>
            <a:picLocks noChangeAspect="1" noChangeArrowheads="1"/>
          </p:cNvPicPr>
          <p:nvPr/>
        </p:nvPicPr>
        <p:blipFill>
          <a:blip r:embed="rId3"/>
          <a:srcRect/>
          <a:stretch>
            <a:fillRect/>
          </a:stretch>
        </p:blipFill>
        <p:spPr bwMode="auto">
          <a:xfrm>
            <a:off x="500034" y="1785926"/>
            <a:ext cx="8286808" cy="4071966"/>
          </a:xfrm>
          <a:prstGeom prst="rect">
            <a:avLst/>
          </a:prstGeom>
          <a:noFill/>
          <a:ln w="9525">
            <a:solidFill>
              <a:schemeClr val="tx1"/>
            </a:solidFill>
            <a:miter lim="800000"/>
            <a:headEnd/>
            <a:tailEnd/>
          </a:ln>
          <a:effectLst/>
        </p:spPr>
      </p:pic>
      <p:pic>
        <p:nvPicPr>
          <p:cNvPr id="8"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pic>
        <p:nvPicPr>
          <p:cNvPr id="302081" name="Picture 1"/>
          <p:cNvPicPr>
            <a:picLocks noChangeAspect="1" noChangeArrowheads="1"/>
          </p:cNvPicPr>
          <p:nvPr/>
        </p:nvPicPr>
        <p:blipFill>
          <a:blip r:embed="rId3"/>
          <a:srcRect/>
          <a:stretch>
            <a:fillRect/>
          </a:stretch>
        </p:blipFill>
        <p:spPr bwMode="auto">
          <a:xfrm>
            <a:off x="571472" y="1714488"/>
            <a:ext cx="8143932" cy="4143404"/>
          </a:xfrm>
          <a:prstGeom prst="rect">
            <a:avLst/>
          </a:prstGeom>
          <a:noFill/>
          <a:ln w="9525">
            <a:solidFill>
              <a:schemeClr val="tx1"/>
            </a:solidFill>
            <a:miter lim="800000"/>
            <a:headEnd/>
            <a:tailEnd/>
          </a:ln>
          <a:effectLst/>
        </p:spPr>
      </p:pic>
      <p:pic>
        <p:nvPicPr>
          <p:cNvPr id="8"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pic>
        <p:nvPicPr>
          <p:cNvPr id="304129" name="Picture 1"/>
          <p:cNvPicPr>
            <a:picLocks noChangeAspect="1" noChangeArrowheads="1"/>
          </p:cNvPicPr>
          <p:nvPr/>
        </p:nvPicPr>
        <p:blipFill>
          <a:blip r:embed="rId3"/>
          <a:srcRect/>
          <a:stretch>
            <a:fillRect/>
          </a:stretch>
        </p:blipFill>
        <p:spPr bwMode="auto">
          <a:xfrm>
            <a:off x="428596" y="1571612"/>
            <a:ext cx="8286808" cy="4357718"/>
          </a:xfrm>
          <a:prstGeom prst="rect">
            <a:avLst/>
          </a:prstGeom>
          <a:noFill/>
          <a:ln w="9525">
            <a:solidFill>
              <a:schemeClr val="tx1"/>
            </a:solidFill>
            <a:miter lim="800000"/>
            <a:headEnd/>
            <a:tailEnd/>
          </a:ln>
          <a:effectLst/>
        </p:spPr>
      </p:pic>
      <p:pic>
        <p:nvPicPr>
          <p:cNvPr id="8"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graphicFrame>
        <p:nvGraphicFramePr>
          <p:cNvPr id="11" name="10 Tabla"/>
          <p:cNvGraphicFramePr>
            <a:graphicFrameLocks noGrp="1"/>
          </p:cNvGraphicFramePr>
          <p:nvPr/>
        </p:nvGraphicFramePr>
        <p:xfrm>
          <a:off x="500034" y="1357298"/>
          <a:ext cx="4929222" cy="4721103"/>
        </p:xfrm>
        <a:graphic>
          <a:graphicData uri="http://schemas.openxmlformats.org/drawingml/2006/table">
            <a:tbl>
              <a:tblPr/>
              <a:tblGrid>
                <a:gridCol w="2466961"/>
                <a:gridCol w="1202936"/>
                <a:gridCol w="1259325"/>
              </a:tblGrid>
              <a:tr h="291945">
                <a:tc>
                  <a:txBody>
                    <a:bodyPr/>
                    <a:lstStyle/>
                    <a:p>
                      <a:pPr algn="l" fontAlgn="b"/>
                      <a:r>
                        <a:rPr lang="es-ES" sz="11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ES" sz="1600" b="0" i="0" u="none" strike="noStrike">
                          <a:solidFill>
                            <a:srgbClr val="000000"/>
                          </a:solidFill>
                          <a:latin typeface="Calibri"/>
                        </a:rPr>
                        <a:t>R(B)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57"/>
                    </a:solidFill>
                  </a:tcPr>
                </a:tc>
                <a:tc>
                  <a:txBody>
                    <a:bodyPr/>
                    <a:lstStyle/>
                    <a:p>
                      <a:pPr algn="ctr" fontAlgn="b"/>
                      <a:r>
                        <a:rPr lang="es-ES" sz="1600" b="0" i="0" u="none" strike="noStrike" dirty="0" smtClean="0">
                          <a:solidFill>
                            <a:srgbClr val="000000"/>
                          </a:solidFill>
                          <a:latin typeface="Calibri"/>
                        </a:rPr>
                        <a:t>R(D)</a:t>
                      </a:r>
                      <a:endParaRPr lang="es-ES" sz="16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FF"/>
                    </a:solidFill>
                  </a:tcPr>
                </a:tc>
              </a:tr>
              <a:tr h="291945">
                <a:tc>
                  <a:txBody>
                    <a:bodyPr/>
                    <a:lstStyle/>
                    <a:p>
                      <a:pPr algn="l" fontAlgn="b"/>
                      <a:r>
                        <a:rPr lang="es-ES" sz="1600" b="0" i="0" u="none" strike="noStrike" dirty="0" smtClean="0">
                          <a:solidFill>
                            <a:srgbClr val="000000"/>
                          </a:solidFill>
                          <a:latin typeface="Calibri"/>
                        </a:rPr>
                        <a:t>  Rentabilidad Promedio </a:t>
                      </a:r>
                      <a:endParaRPr lang="es-ES" sz="16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0.596442%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0.317980%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1945">
                <a:tc>
                  <a:txBody>
                    <a:bodyPr/>
                    <a:lstStyle/>
                    <a:p>
                      <a:pPr algn="l" fontAlgn="b"/>
                      <a:r>
                        <a:rPr lang="es-ES" sz="1600" b="0" i="0" u="none" strike="noStrike" dirty="0" smtClean="0">
                          <a:solidFill>
                            <a:srgbClr val="000000"/>
                          </a:solidFill>
                          <a:latin typeface="Calibri"/>
                        </a:rPr>
                        <a:t>  Desviación </a:t>
                      </a:r>
                      <a:r>
                        <a:rPr lang="es-ES" sz="1600" b="0" i="0" u="none" strike="noStrike" dirty="0">
                          <a:solidFill>
                            <a:srgbClr val="000000"/>
                          </a:solidFill>
                          <a:latin typeface="Calibri"/>
                        </a:rPr>
                        <a:t>estándar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600" b="0" i="0" u="none" strike="noStrike">
                          <a:solidFill>
                            <a:srgbClr val="000000"/>
                          </a:solidFill>
                          <a:latin typeface="Calibri"/>
                        </a:rPr>
                        <a:t>0.0559965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0.0481303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1945">
                <a:tc>
                  <a:txBody>
                    <a:bodyPr/>
                    <a:lstStyle/>
                    <a:p>
                      <a:pPr algn="l" fontAlgn="b"/>
                      <a:r>
                        <a:rPr lang="es-ES" sz="1600" b="0" i="0" u="none" strike="noStrike" dirty="0" smtClean="0">
                          <a:solidFill>
                            <a:srgbClr val="000000"/>
                          </a:solidFill>
                          <a:latin typeface="Calibri"/>
                        </a:rPr>
                        <a:t>  Varianza </a:t>
                      </a:r>
                      <a:r>
                        <a:rPr lang="es-ES" sz="1600" b="0" i="0" u="none" strike="noStrike" dirty="0">
                          <a:solidFill>
                            <a:srgbClr val="000000"/>
                          </a:solidFill>
                          <a:latin typeface="Calibri"/>
                        </a:rPr>
                        <a:t>de la muestra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s-ES" sz="1600" b="0" i="0" u="none" strike="noStrike">
                          <a:solidFill>
                            <a:srgbClr val="000000"/>
                          </a:solidFill>
                          <a:latin typeface="Calibri"/>
                        </a:rPr>
                        <a:t>0.0031356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0.0023165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1945">
                <a:tc>
                  <a:txBody>
                    <a:bodyPr/>
                    <a:lstStyle/>
                    <a:p>
                      <a:pPr algn="l" fontAlgn="b"/>
                      <a:r>
                        <a:rPr lang="es-ES" sz="1600" b="0" i="0" u="none" strike="noStrike" dirty="0" smtClean="0">
                          <a:solidFill>
                            <a:srgbClr val="000000"/>
                          </a:solidFill>
                          <a:latin typeface="Calibri"/>
                        </a:rPr>
                        <a:t>  Varianza </a:t>
                      </a:r>
                      <a:r>
                        <a:rPr lang="es-ES" sz="1600" b="0" i="0" u="none" strike="noStrike" dirty="0">
                          <a:solidFill>
                            <a:srgbClr val="000000"/>
                          </a:solidFill>
                          <a:latin typeface="Calibri"/>
                        </a:rPr>
                        <a:t>de la población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ES" sz="1600" b="0" i="0" u="none" strike="noStrike">
                          <a:solidFill>
                            <a:srgbClr val="000000"/>
                          </a:solidFill>
                          <a:latin typeface="Calibri"/>
                        </a:rPr>
                        <a:t>0.0031261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0.0023095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1945">
                <a:tc>
                  <a:txBody>
                    <a:bodyPr/>
                    <a:lstStyle/>
                    <a:p>
                      <a:pPr algn="l" fontAlgn="b"/>
                      <a:r>
                        <a:rPr lang="es-ES" sz="1600" b="0" i="0" u="none" strike="noStrike" dirty="0" smtClean="0">
                          <a:solidFill>
                            <a:srgbClr val="000000"/>
                          </a:solidFill>
                          <a:latin typeface="Calibri"/>
                        </a:rPr>
                        <a:t>  Deviación </a:t>
                      </a:r>
                      <a:r>
                        <a:rPr lang="es-ES" sz="1600" b="0" i="0" u="none" strike="noStrike" dirty="0">
                          <a:solidFill>
                            <a:srgbClr val="000000"/>
                          </a:solidFill>
                          <a:latin typeface="Calibri"/>
                        </a:rPr>
                        <a:t>de la población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a:txBody>
                    <a:bodyPr/>
                    <a:lstStyle/>
                    <a:p>
                      <a:pPr algn="ctr" fontAlgn="b"/>
                      <a:r>
                        <a:rPr lang="es-ES" sz="1600" b="0" i="0" u="none" strike="noStrike">
                          <a:solidFill>
                            <a:srgbClr val="000000"/>
                          </a:solidFill>
                          <a:latin typeface="Calibri"/>
                        </a:rPr>
                        <a:t>0.0559113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0.0480571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1945">
                <a:tc>
                  <a:txBody>
                    <a:bodyPr/>
                    <a:lstStyle/>
                    <a:p>
                      <a:pPr algn="l" fontAlgn="b"/>
                      <a:endParaRPr lang="es-ES" sz="1600" b="0"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S" sz="1600" b="0"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S" sz="1600" b="0"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r h="291945">
                <a:tc gridSpan="2">
                  <a:txBody>
                    <a:bodyPr/>
                    <a:lstStyle/>
                    <a:p>
                      <a:pPr algn="l" fontAlgn="b"/>
                      <a:r>
                        <a:rPr lang="es-ES" sz="1600" b="0" i="0" u="none" strike="noStrike" dirty="0">
                          <a:solidFill>
                            <a:srgbClr val="000000"/>
                          </a:solidFill>
                          <a:latin typeface="Calibri"/>
                        </a:rPr>
                        <a:t>Matriz de Varianza - Covarianza</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endParaRPr lang="es-ES" sz="1600" b="0"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306542">
                <a:tc>
                  <a:txBody>
                    <a:bodyPr/>
                    <a:lstStyle/>
                    <a:p>
                      <a:pPr algn="l" fontAlgn="b"/>
                      <a:r>
                        <a:rPr lang="es-ES" sz="1100" b="0" i="1"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l-GR" sz="1600" b="0" i="0" u="none" strike="noStrike" dirty="0">
                          <a:solidFill>
                            <a:srgbClr val="000000"/>
                          </a:solidFill>
                          <a:latin typeface="Calibri"/>
                        </a:rPr>
                        <a:t>σ</a:t>
                      </a:r>
                      <a:r>
                        <a:rPr lang="es-ES" sz="1000" b="0" i="0" u="none" strike="noStrike" kern="1200" dirty="0" smtClean="0">
                          <a:solidFill>
                            <a:srgbClr val="000000"/>
                          </a:solidFill>
                          <a:latin typeface="Calibri"/>
                          <a:ea typeface="+mn-ea"/>
                          <a:cs typeface="+mn-cs"/>
                        </a:rPr>
                        <a:t>R(B)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57"/>
                    </a:solidFill>
                  </a:tcPr>
                </a:tc>
                <a:tc>
                  <a:txBody>
                    <a:bodyPr/>
                    <a:lstStyle/>
                    <a:p>
                      <a:pPr algn="ctr" fontAlgn="b"/>
                      <a:r>
                        <a:rPr lang="el-GR" sz="1600" b="0" i="0" u="none" strike="noStrike" dirty="0">
                          <a:solidFill>
                            <a:srgbClr val="000000"/>
                          </a:solidFill>
                          <a:latin typeface="Calibri"/>
                        </a:rPr>
                        <a:t>σ</a:t>
                      </a:r>
                      <a:r>
                        <a:rPr lang="es-ES" sz="1000" b="0" i="0" u="none" strike="noStrike" kern="1200" dirty="0" smtClean="0">
                          <a:solidFill>
                            <a:srgbClr val="000000"/>
                          </a:solidFill>
                          <a:latin typeface="Calibri"/>
                          <a:ea typeface="+mn-ea"/>
                          <a:cs typeface="+mn-cs"/>
                        </a:rPr>
                        <a:t>R(D)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FF"/>
                    </a:solidFill>
                  </a:tcPr>
                </a:tc>
              </a:tr>
              <a:tr h="306542">
                <a:tc>
                  <a:txBody>
                    <a:bodyPr/>
                    <a:lstStyle/>
                    <a:p>
                      <a:pPr algn="ctr" fontAlgn="b"/>
                      <a:r>
                        <a:rPr lang="el-GR" sz="1600" b="0" i="0" u="none" strike="noStrike" dirty="0" smtClean="0">
                          <a:solidFill>
                            <a:srgbClr val="000000"/>
                          </a:solidFill>
                          <a:latin typeface="Calibri"/>
                        </a:rPr>
                        <a:t>σ</a:t>
                      </a:r>
                      <a:r>
                        <a:rPr lang="es-ES" sz="1000" b="0" i="0" u="none" strike="noStrike" dirty="0" smtClean="0">
                          <a:solidFill>
                            <a:srgbClr val="000000"/>
                          </a:solidFill>
                          <a:latin typeface="Calibri"/>
                        </a:rPr>
                        <a:t>R(B)</a:t>
                      </a:r>
                      <a:endParaRPr lang="es-ES" sz="1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57"/>
                    </a:solidFill>
                  </a:tcPr>
                </a:tc>
                <a:tc>
                  <a:txBody>
                    <a:bodyPr/>
                    <a:lstStyle/>
                    <a:p>
                      <a:pPr algn="ctr" fontAlgn="b"/>
                      <a:r>
                        <a:rPr lang="es-ES" sz="1600" b="0" i="0" u="none" strike="noStrike">
                          <a:solidFill>
                            <a:srgbClr val="000000"/>
                          </a:solidFill>
                          <a:latin typeface="Calibri"/>
                        </a:rPr>
                        <a:t>0.0031261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-0.0000140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6542">
                <a:tc>
                  <a:txBody>
                    <a:bodyPr/>
                    <a:lstStyle/>
                    <a:p>
                      <a:pPr algn="ctr" fontAlgn="b"/>
                      <a:r>
                        <a:rPr lang="el-GR" sz="1600" b="0" i="0" u="none" strike="noStrike" dirty="0">
                          <a:solidFill>
                            <a:srgbClr val="000000"/>
                          </a:solidFill>
                          <a:latin typeface="Calibri"/>
                        </a:rPr>
                        <a:t>σ</a:t>
                      </a:r>
                      <a:r>
                        <a:rPr lang="es-ES" sz="1000" b="0" i="0" u="none" strike="noStrike" kern="1200" dirty="0" smtClean="0">
                          <a:solidFill>
                            <a:srgbClr val="000000"/>
                          </a:solidFill>
                          <a:latin typeface="Calibri"/>
                          <a:ea typeface="+mn-ea"/>
                          <a:cs typeface="+mn-cs"/>
                        </a:rPr>
                        <a:t>R(A)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FF"/>
                    </a:solidFill>
                  </a:tcPr>
                </a:tc>
                <a:tc>
                  <a:txBody>
                    <a:bodyPr/>
                    <a:lstStyle/>
                    <a:p>
                      <a:pPr algn="ctr" fontAlgn="b"/>
                      <a:r>
                        <a:rPr lang="es-ES" sz="1600" b="0" i="0" u="none" strike="noStrike">
                          <a:solidFill>
                            <a:srgbClr val="000000"/>
                          </a:solidFill>
                          <a:latin typeface="Calibri"/>
                        </a:rPr>
                        <a:t>-0.0000140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0.0023095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1945">
                <a:tc>
                  <a:txBody>
                    <a:bodyPr/>
                    <a:lstStyle/>
                    <a:p>
                      <a:pPr algn="l" fontAlgn="b"/>
                      <a:endParaRPr lang="es-ES" sz="1100" b="0"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S" sz="1100" b="0"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S" sz="1100" b="0"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r h="291945">
                <a:tc>
                  <a:txBody>
                    <a:bodyPr/>
                    <a:lstStyle/>
                    <a:p>
                      <a:pPr algn="l" fontAlgn="b"/>
                      <a:r>
                        <a:rPr lang="es-ES" sz="1600" b="0" i="0" u="none" strike="noStrike" dirty="0">
                          <a:solidFill>
                            <a:srgbClr val="000000"/>
                          </a:solidFill>
                          <a:latin typeface="Calibri"/>
                        </a:rPr>
                        <a:t>Matriz de Correlaciones</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S" sz="11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S" sz="1100" b="0"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291945">
                <a:tc>
                  <a:txBody>
                    <a:bodyPr/>
                    <a:lstStyle/>
                    <a:p>
                      <a:pPr algn="ctr" fontAlgn="b"/>
                      <a:r>
                        <a:rPr lang="el-GR" sz="1800" b="0" i="0" u="none" strike="noStrike" dirty="0">
                          <a:solidFill>
                            <a:srgbClr val="000000"/>
                          </a:solidFill>
                          <a:latin typeface="Calibri"/>
                        </a:rPr>
                        <a:t>ρ</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s-ES" sz="1600" b="0" i="0" u="none" strike="noStrike" dirty="0">
                          <a:solidFill>
                            <a:srgbClr val="000000"/>
                          </a:solidFill>
                          <a:latin typeface="Calibri"/>
                        </a:rPr>
                        <a:t>R(B)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57"/>
                    </a:solidFill>
                  </a:tcPr>
                </a:tc>
                <a:tc>
                  <a:txBody>
                    <a:bodyPr/>
                    <a:lstStyle/>
                    <a:p>
                      <a:pPr algn="ctr" fontAlgn="b"/>
                      <a:r>
                        <a:rPr lang="es-ES" sz="1600" b="0" i="0" u="none" strike="noStrike" dirty="0">
                          <a:solidFill>
                            <a:srgbClr val="000000"/>
                          </a:solidFill>
                          <a:latin typeface="Calibri"/>
                        </a:rPr>
                        <a:t>R(D)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FF"/>
                    </a:solidFill>
                  </a:tcPr>
                </a:tc>
              </a:tr>
              <a:tr h="298137">
                <a:tc>
                  <a:txBody>
                    <a:bodyPr/>
                    <a:lstStyle/>
                    <a:p>
                      <a:pPr algn="ctr" fontAlgn="b"/>
                      <a:r>
                        <a:rPr lang="es-ES" sz="1600" b="0" i="0" u="none" strike="noStrike" dirty="0">
                          <a:solidFill>
                            <a:srgbClr val="000000"/>
                          </a:solidFill>
                          <a:latin typeface="Calibri"/>
                        </a:rPr>
                        <a:t>R(B)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57"/>
                    </a:solidFill>
                  </a:tcPr>
                </a:tc>
                <a:tc>
                  <a:txBody>
                    <a:bodyPr/>
                    <a:lstStyle/>
                    <a:p>
                      <a:pPr algn="ctr" fontAlgn="b"/>
                      <a:r>
                        <a:rPr lang="es-ES" sz="1600" b="0" i="0" u="none" strike="noStrike">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-0.005198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1945">
                <a:tc>
                  <a:txBody>
                    <a:bodyPr/>
                    <a:lstStyle/>
                    <a:p>
                      <a:pPr algn="ctr" fontAlgn="b"/>
                      <a:r>
                        <a:rPr lang="es-ES" sz="1600" b="0" i="0" u="none" strike="noStrike" dirty="0">
                          <a:solidFill>
                            <a:srgbClr val="000000"/>
                          </a:solidFill>
                          <a:latin typeface="Calibri"/>
                        </a:rPr>
                        <a:t>R(D)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FF"/>
                    </a:solidFill>
                  </a:tcPr>
                </a:tc>
                <a:tc>
                  <a:txBody>
                    <a:bodyPr/>
                    <a:lstStyle/>
                    <a:p>
                      <a:pPr algn="ctr" fontAlgn="b"/>
                      <a:r>
                        <a:rPr lang="es-ES" sz="1600" b="0" i="0" u="none" strike="noStrike">
                          <a:solidFill>
                            <a:srgbClr val="000000"/>
                          </a:solidFill>
                          <a:latin typeface="Calibri"/>
                        </a:rPr>
                        <a:t>-0.005198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4" name="13 Tabla"/>
          <p:cNvGraphicFramePr>
            <a:graphicFrameLocks noGrp="1"/>
          </p:cNvGraphicFramePr>
          <p:nvPr/>
        </p:nvGraphicFramePr>
        <p:xfrm>
          <a:off x="5643570" y="1357298"/>
          <a:ext cx="3113118" cy="1714512"/>
        </p:xfrm>
        <a:graphic>
          <a:graphicData uri="http://schemas.openxmlformats.org/drawingml/2006/table">
            <a:tbl>
              <a:tblPr/>
              <a:tblGrid>
                <a:gridCol w="1041187"/>
                <a:gridCol w="997858"/>
                <a:gridCol w="1074073"/>
              </a:tblGrid>
              <a:tr h="285752">
                <a:tc gridSpan="2">
                  <a:txBody>
                    <a:bodyPr/>
                    <a:lstStyle/>
                    <a:p>
                      <a:pPr algn="l" fontAlgn="b"/>
                      <a:r>
                        <a:rPr lang="es-ES" sz="1700" b="0" i="0" u="none" strike="noStrike" dirty="0" smtClean="0">
                          <a:solidFill>
                            <a:srgbClr val="000000"/>
                          </a:solidFill>
                          <a:latin typeface="Calibri"/>
                        </a:rPr>
                        <a:t>  Tabla </a:t>
                      </a:r>
                      <a:r>
                        <a:rPr lang="es-ES" sz="1700" b="0" i="0" u="none" strike="noStrike" dirty="0">
                          <a:solidFill>
                            <a:srgbClr val="000000"/>
                          </a:solidFill>
                          <a:latin typeface="Calibri"/>
                        </a:rPr>
                        <a:t>Resumen</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endParaRPr lang="es-ES" sz="1700" b="0"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285752">
                <a:tc>
                  <a:txBody>
                    <a:bodyPr/>
                    <a:lstStyle/>
                    <a:p>
                      <a:pPr algn="l" fontAlgn="b"/>
                      <a:r>
                        <a:rPr lang="es-ES" sz="17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s-ES" sz="1700" b="0" i="0" u="none" strike="noStrike">
                          <a:solidFill>
                            <a:srgbClr val="000000"/>
                          </a:solidFill>
                          <a:latin typeface="Calibri"/>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700" b="0" i="0" u="none" strike="noStrike" dirty="0">
                          <a:solidFill>
                            <a:srgbClr val="000000"/>
                          </a:solidFill>
                          <a:latin typeface="Calibri"/>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r>
              <a:tr h="285752">
                <a:tc>
                  <a:txBody>
                    <a:bodyPr/>
                    <a:lstStyle/>
                    <a:p>
                      <a:pPr algn="ctr" fontAlgn="b"/>
                      <a:r>
                        <a:rPr lang="es-ES" sz="1700" b="0" i="0" u="none" strike="noStrike">
                          <a:solidFill>
                            <a:srgbClr val="000000"/>
                          </a:solidFill>
                          <a:latin typeface="Calibri"/>
                        </a:rPr>
                        <a:t>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600" b="0" i="0" u="none" strike="noStrike">
                          <a:solidFill>
                            <a:srgbClr val="000000"/>
                          </a:solidFill>
                          <a:latin typeface="Calibri"/>
                        </a:rPr>
                        <a:t>0.5964%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0.3180%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l-GR" sz="1700" b="0" i="0" u="none" strike="noStrike">
                          <a:solidFill>
                            <a:srgbClr val="000000"/>
                          </a:solidFill>
                          <a:latin typeface="Calibri"/>
                        </a:rPr>
                        <a:t>σ(.)</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600" b="0" i="0" u="none" strike="noStrike">
                          <a:solidFill>
                            <a:srgbClr val="000000"/>
                          </a:solidFill>
                          <a:latin typeface="Calibri"/>
                        </a:rPr>
                        <a:t>0.0031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l-GR" sz="1700" b="0" i="0" u="none" strike="noStrike">
                          <a:solidFill>
                            <a:srgbClr val="000000"/>
                          </a:solidFill>
                          <a:latin typeface="Calibri"/>
                        </a:rPr>
                        <a:t>ρ(.)</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600" b="0" i="0" u="none" strike="noStrike">
                          <a:solidFill>
                            <a:srgbClr val="000000"/>
                          </a:solidFill>
                          <a:latin typeface="Calibri"/>
                        </a:rPr>
                        <a:t>-0.0052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6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700" b="0" i="0" u="none" strike="noStrike" dirty="0">
                          <a:solidFill>
                            <a:srgbClr val="000000"/>
                          </a:solidFill>
                          <a:latin typeface="Calibri"/>
                        </a:rPr>
                        <a:t>R</a:t>
                      </a:r>
                      <a:r>
                        <a:rPr lang="es-ES" sz="1200" b="0" i="0" u="none" strike="noStrike" dirty="0">
                          <a:solidFill>
                            <a:srgbClr val="000000"/>
                          </a:solidFill>
                          <a:latin typeface="Calibri"/>
                        </a:rPr>
                        <a:t>LR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700" b="0" i="0" u="none" strike="noStrike" dirty="0" smtClean="0">
                          <a:solidFill>
                            <a:srgbClr val="000000"/>
                          </a:solidFill>
                          <a:latin typeface="Calibri"/>
                        </a:rPr>
                        <a:t>2.5%</a:t>
                      </a:r>
                      <a:endParaRPr lang="es-ES" sz="17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7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9"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643050"/>
            <a:ext cx="8643998" cy="40719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Para construir nuestro portafolio eficiente, tenemos que tomar el criterio de Media </a:t>
            </a:r>
            <a:r>
              <a:rPr lang="es-ES" sz="2200" dirty="0" smtClean="0"/>
              <a:t>Varianza, </a:t>
            </a:r>
            <a:r>
              <a:rPr lang="es-ES" sz="2200" dirty="0" smtClean="0"/>
              <a:t>la construcción de un portafolio implica determinar que proporción asigna a cada una de los activos para obtener la eficiencia del portafolio. </a:t>
            </a:r>
          </a:p>
          <a:p>
            <a:pPr algn="just"/>
            <a:endParaRPr lang="es-ES" sz="600" dirty="0" smtClean="0"/>
          </a:p>
          <a:p>
            <a:pPr algn="just"/>
            <a:r>
              <a:rPr lang="es-ES" sz="2200" dirty="0" smtClean="0">
                <a:solidFill>
                  <a:srgbClr val="92D050"/>
                </a:solidFill>
              </a:rPr>
              <a:t>Supuestos:</a:t>
            </a:r>
            <a:endParaRPr lang="es-ES" sz="2200" dirty="0" smtClean="0"/>
          </a:p>
          <a:p>
            <a:pPr algn="just">
              <a:buFont typeface="Wingdings" pitchFamily="2" charset="2"/>
              <a:buChar char="ü"/>
            </a:pPr>
            <a:r>
              <a:rPr lang="es-ES" sz="2200" dirty="0" smtClean="0">
                <a:solidFill>
                  <a:srgbClr val="92D050"/>
                </a:solidFill>
              </a:rPr>
              <a:t> </a:t>
            </a:r>
            <a:r>
              <a:rPr lang="es-ES" sz="2200" dirty="0" smtClean="0"/>
              <a:t>Dado el riesgo de la cartera  hay que maximizar el rendimiento esperado (Max </a:t>
            </a:r>
            <a:r>
              <a:rPr lang="es-ES" sz="2200" dirty="0" err="1" smtClean="0"/>
              <a:t>R</a:t>
            </a:r>
            <a:r>
              <a:rPr lang="es-ES" sz="1200" dirty="0" err="1" smtClean="0"/>
              <a:t>p</a:t>
            </a:r>
            <a:r>
              <a:rPr lang="es-ES" sz="2200" dirty="0" smtClean="0"/>
              <a:t>).</a:t>
            </a:r>
          </a:p>
          <a:p>
            <a:pPr algn="just">
              <a:buFont typeface="Wingdings" pitchFamily="2" charset="2"/>
              <a:buChar char="ü"/>
            </a:pPr>
            <a:r>
              <a:rPr lang="es-ES" sz="2200" dirty="0" smtClean="0">
                <a:solidFill>
                  <a:srgbClr val="92D050"/>
                </a:solidFill>
              </a:rPr>
              <a:t> </a:t>
            </a:r>
            <a:r>
              <a:rPr lang="es-ES" sz="2200" dirty="0" smtClean="0"/>
              <a:t>Dado el retorno esperado hay que minimizar el riesgo (Min </a:t>
            </a:r>
            <a:r>
              <a:rPr lang="el-GR" sz="2200" dirty="0" smtClean="0"/>
              <a:t>σ</a:t>
            </a:r>
            <a:r>
              <a:rPr lang="es-ES" sz="1200" dirty="0" smtClean="0"/>
              <a:t>P</a:t>
            </a:r>
            <a:r>
              <a:rPr lang="es-ES" sz="2200" dirty="0" smtClean="0"/>
              <a:t>).</a:t>
            </a:r>
          </a:p>
          <a:p>
            <a:pPr algn="just">
              <a:buFont typeface="Wingdings" pitchFamily="2" charset="2"/>
              <a:buChar char="ü"/>
            </a:pPr>
            <a:r>
              <a:rPr lang="es-ES" sz="2200" dirty="0" smtClean="0">
                <a:solidFill>
                  <a:srgbClr val="92D050"/>
                </a:solidFill>
              </a:rPr>
              <a:t> </a:t>
            </a:r>
            <a:r>
              <a:rPr lang="es-ES" sz="2200" dirty="0" smtClean="0"/>
              <a:t>La venta al descubierto son irrestrictas.</a:t>
            </a:r>
          </a:p>
          <a:p>
            <a:pPr marL="457200" indent="-457200" algn="just"/>
            <a:endParaRPr lang="es-ES" sz="1400" dirty="0" smtClean="0">
              <a:solidFill>
                <a:srgbClr val="92D050"/>
              </a:solidFill>
            </a:endParaRPr>
          </a:p>
          <a:p>
            <a:pPr marL="457200" indent="-457200" algn="just"/>
            <a:r>
              <a:rPr lang="es-ES" sz="2200" dirty="0" smtClean="0">
                <a:solidFill>
                  <a:srgbClr val="92D050"/>
                </a:solidFill>
              </a:rPr>
              <a:t>1) </a:t>
            </a:r>
            <a:r>
              <a:rPr lang="es-ES" sz="2200" dirty="0" smtClean="0"/>
              <a:t>Para hallar el portafolio de mínimo riesgo, tenemos que operar el sistema lineal dado por:</a:t>
            </a:r>
            <a:endParaRPr lang="es-ES" sz="2200" dirty="0" smtClean="0">
              <a:solidFill>
                <a:srgbClr val="92D050"/>
              </a:solidFill>
            </a:endParaRPr>
          </a:p>
          <a:p>
            <a:pPr algn="just"/>
            <a:endParaRPr lang="es-ES" sz="2200" dirty="0" smtClean="0"/>
          </a:p>
          <a:p>
            <a:pPr algn="just"/>
            <a:endParaRPr lang="es-ES" sz="2200" dirty="0" smtClean="0"/>
          </a:p>
          <a:p>
            <a:pPr algn="just"/>
            <a:endParaRPr lang="es-ES" sz="2200" dirty="0" smtClean="0"/>
          </a:p>
          <a:p>
            <a:pPr algn="just"/>
            <a:endParaRPr lang="es-ES" sz="2200" dirty="0" smtClean="0"/>
          </a:p>
        </p:txBody>
      </p:sp>
      <p:sp>
        <p:nvSpPr>
          <p:cNvPr id="9" name="9 Subtítulo"/>
          <p:cNvSpPr>
            <a:spLocks noGrp="1"/>
          </p:cNvSpPr>
          <p:nvPr>
            <p:ph type="subTitle" idx="1"/>
          </p:nvPr>
        </p:nvSpPr>
        <p:spPr>
          <a:xfrm>
            <a:off x="285720" y="1214422"/>
            <a:ext cx="5929354" cy="500066"/>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Autofit/>
          </a:bodyPr>
          <a:lstStyle/>
          <a:p>
            <a:pPr algn="l"/>
            <a:r>
              <a:rPr lang="es-ES" sz="2800" b="1" dirty="0" smtClean="0">
                <a:solidFill>
                  <a:srgbClr val="92D050"/>
                </a:solidFill>
              </a:rPr>
              <a:t>Construcción de la  Frontera Eficiente</a:t>
            </a:r>
          </a:p>
          <a:p>
            <a:pPr algn="l"/>
            <a:endParaRPr lang="es-ES" sz="2800" b="1" dirty="0">
              <a:solidFill>
                <a:srgbClr val="92D050"/>
              </a:solidFill>
            </a:endParaRPr>
          </a:p>
        </p:txBody>
      </p:sp>
      <p:graphicFrame>
        <p:nvGraphicFramePr>
          <p:cNvPr id="11" name="10 Objeto"/>
          <p:cNvGraphicFramePr>
            <a:graphicFrameLocks noChangeAspect="1"/>
          </p:cNvGraphicFramePr>
          <p:nvPr/>
        </p:nvGraphicFramePr>
        <p:xfrm>
          <a:off x="3748088" y="5786438"/>
          <a:ext cx="1576387" cy="458787"/>
        </p:xfrm>
        <a:graphic>
          <a:graphicData uri="http://schemas.openxmlformats.org/presentationml/2006/ole">
            <p:oleObj spid="_x0000_s299009" name="Ecuación" r:id="rId4" imgW="787320" imgH="203040" progId="Equation.3">
              <p:embed/>
            </p:oleObj>
          </a:graphicData>
        </a:graphic>
      </p:graphicFrame>
      <p:sp>
        <p:nvSpPr>
          <p:cNvPr id="12" name="11 Proceso alternativo"/>
          <p:cNvSpPr/>
          <p:nvPr/>
        </p:nvSpPr>
        <p:spPr>
          <a:xfrm>
            <a:off x="3643306" y="5715016"/>
            <a:ext cx="1785950" cy="64294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4" name="Picture 2" descr="I:\Fotos de Dell\MB900433183.JPG"/>
          <p:cNvPicPr>
            <a:picLocks noChangeAspect="1" noChangeArrowheads="1"/>
          </p:cNvPicPr>
          <p:nvPr/>
        </p:nvPicPr>
        <p:blipFill>
          <a:blip r:embed="rId5"/>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643998" cy="135732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C*: Es la matriz de varianzas y covarianzas aumentada.</a:t>
            </a:r>
          </a:p>
          <a:p>
            <a:pPr algn="just"/>
            <a:r>
              <a:rPr lang="es-ES" sz="2200" dirty="0" smtClean="0"/>
              <a:t>B*: Vector de términos independientes.</a:t>
            </a:r>
          </a:p>
          <a:p>
            <a:pPr algn="just"/>
            <a:r>
              <a:rPr lang="es-ES" sz="2200" dirty="0" smtClean="0"/>
              <a:t>W*: Matriz de incógnitas (ponderaciones de los activos).</a:t>
            </a:r>
          </a:p>
          <a:p>
            <a:pPr algn="just"/>
            <a:r>
              <a:rPr lang="es-ES" sz="2200" dirty="0" smtClean="0"/>
              <a:t>R: Matriz de Rendimiento de los activos.</a:t>
            </a:r>
          </a:p>
          <a:p>
            <a:pPr algn="just"/>
            <a:endParaRPr lang="es-ES" sz="2200" dirty="0" smtClean="0"/>
          </a:p>
          <a:p>
            <a:pPr algn="just"/>
            <a:endParaRPr lang="es-ES" sz="2200" dirty="0" smtClean="0"/>
          </a:p>
          <a:p>
            <a:pPr algn="just"/>
            <a:endParaRPr lang="es-ES" sz="2200" dirty="0" smtClean="0"/>
          </a:p>
          <a:p>
            <a:pPr algn="just"/>
            <a:endParaRPr lang="es-ES" sz="2200" dirty="0" smtClean="0"/>
          </a:p>
        </p:txBody>
      </p:sp>
      <p:graphicFrame>
        <p:nvGraphicFramePr>
          <p:cNvPr id="15" name="14 Objeto"/>
          <p:cNvGraphicFramePr>
            <a:graphicFrameLocks noChangeAspect="1"/>
          </p:cNvGraphicFramePr>
          <p:nvPr/>
        </p:nvGraphicFramePr>
        <p:xfrm>
          <a:off x="434975" y="2571750"/>
          <a:ext cx="3629025" cy="1785938"/>
        </p:xfrm>
        <a:graphic>
          <a:graphicData uri="http://schemas.openxmlformats.org/presentationml/2006/ole">
            <p:oleObj spid="_x0000_s301059" name="Ecuación" r:id="rId4" imgW="1765080" imgH="939600" progId="Equation.3">
              <p:embed/>
            </p:oleObj>
          </a:graphicData>
        </a:graphic>
      </p:graphicFrame>
      <p:graphicFrame>
        <p:nvGraphicFramePr>
          <p:cNvPr id="16" name="15 Objeto"/>
          <p:cNvGraphicFramePr>
            <a:graphicFrameLocks noChangeAspect="1"/>
          </p:cNvGraphicFramePr>
          <p:nvPr/>
        </p:nvGraphicFramePr>
        <p:xfrm>
          <a:off x="5000628" y="2428868"/>
          <a:ext cx="1857388" cy="1928826"/>
        </p:xfrm>
        <a:graphic>
          <a:graphicData uri="http://schemas.openxmlformats.org/presentationml/2006/ole">
            <p:oleObj spid="_x0000_s301060" name="Ecuación" r:id="rId5" imgW="939600" imgH="914400" progId="Equation.3">
              <p:embed/>
            </p:oleObj>
          </a:graphicData>
        </a:graphic>
      </p:graphicFrame>
      <p:graphicFrame>
        <p:nvGraphicFramePr>
          <p:cNvPr id="17" name="16 Objeto"/>
          <p:cNvGraphicFramePr>
            <a:graphicFrameLocks noChangeAspect="1"/>
          </p:cNvGraphicFramePr>
          <p:nvPr/>
        </p:nvGraphicFramePr>
        <p:xfrm>
          <a:off x="7500958" y="2428868"/>
          <a:ext cx="1071570" cy="1857388"/>
        </p:xfrm>
        <a:graphic>
          <a:graphicData uri="http://schemas.openxmlformats.org/presentationml/2006/ole">
            <p:oleObj spid="_x0000_s301061" name="Ecuación" r:id="rId6" imgW="571320" imgH="914400" progId="Equation.3">
              <p:embed/>
            </p:oleObj>
          </a:graphicData>
        </a:graphic>
      </p:graphicFrame>
      <p:sp>
        <p:nvSpPr>
          <p:cNvPr id="18" name="9 Subtítulo"/>
          <p:cNvSpPr txBox="1">
            <a:spLocks/>
          </p:cNvSpPr>
          <p:nvPr/>
        </p:nvSpPr>
        <p:spPr bwMode="auto">
          <a:xfrm>
            <a:off x="357158" y="4429132"/>
            <a:ext cx="8358246"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7"/>
              </a:buBlip>
            </a:pPr>
            <a:r>
              <a:rPr lang="es-ES" sz="2200" dirty="0" smtClean="0">
                <a:solidFill>
                  <a:srgbClr val="92D050"/>
                </a:solidFill>
              </a:rPr>
              <a:t> </a:t>
            </a:r>
            <a:r>
              <a:rPr lang="es-ES" sz="2200" dirty="0" smtClean="0"/>
              <a:t>Con los datos de nuestro ejercicio tenemos:</a:t>
            </a:r>
          </a:p>
        </p:txBody>
      </p:sp>
      <p:graphicFrame>
        <p:nvGraphicFramePr>
          <p:cNvPr id="12" name="11 Objeto"/>
          <p:cNvGraphicFramePr>
            <a:graphicFrameLocks noChangeAspect="1"/>
          </p:cNvGraphicFramePr>
          <p:nvPr/>
        </p:nvGraphicFramePr>
        <p:xfrm>
          <a:off x="500034" y="5000636"/>
          <a:ext cx="3184094" cy="1285884"/>
        </p:xfrm>
        <a:graphic>
          <a:graphicData uri="http://schemas.openxmlformats.org/presentationml/2006/ole">
            <p:oleObj spid="_x0000_s301062" name="Ecuación" r:id="rId8" imgW="1981080" imgH="711000" progId="Equation.3">
              <p:embed/>
            </p:oleObj>
          </a:graphicData>
        </a:graphic>
      </p:graphicFrame>
      <p:graphicFrame>
        <p:nvGraphicFramePr>
          <p:cNvPr id="14" name="13 Objeto"/>
          <p:cNvGraphicFramePr>
            <a:graphicFrameLocks noChangeAspect="1"/>
          </p:cNvGraphicFramePr>
          <p:nvPr/>
        </p:nvGraphicFramePr>
        <p:xfrm>
          <a:off x="3968750" y="4929188"/>
          <a:ext cx="1563688" cy="1296987"/>
        </p:xfrm>
        <a:graphic>
          <a:graphicData uri="http://schemas.openxmlformats.org/presentationml/2006/ole">
            <p:oleObj spid="_x0000_s301063" name="Ecuación" r:id="rId9" imgW="939600" imgH="736560" progId="Equation.3">
              <p:embed/>
            </p:oleObj>
          </a:graphicData>
        </a:graphic>
      </p:graphicFrame>
      <p:graphicFrame>
        <p:nvGraphicFramePr>
          <p:cNvPr id="19" name="18 Objeto"/>
          <p:cNvGraphicFramePr>
            <a:graphicFrameLocks noChangeAspect="1"/>
          </p:cNvGraphicFramePr>
          <p:nvPr/>
        </p:nvGraphicFramePr>
        <p:xfrm>
          <a:off x="5786446" y="4929198"/>
          <a:ext cx="928694" cy="1212856"/>
        </p:xfrm>
        <a:graphic>
          <a:graphicData uri="http://schemas.openxmlformats.org/presentationml/2006/ole">
            <p:oleObj spid="_x0000_s301064" name="Ecuación" r:id="rId10" imgW="571320" imgH="711000" progId="Equation.3">
              <p:embed/>
            </p:oleObj>
          </a:graphicData>
        </a:graphic>
      </p:graphicFrame>
      <p:graphicFrame>
        <p:nvGraphicFramePr>
          <p:cNvPr id="20" name="19 Objeto"/>
          <p:cNvGraphicFramePr>
            <a:graphicFrameLocks noChangeAspect="1"/>
          </p:cNvGraphicFramePr>
          <p:nvPr/>
        </p:nvGraphicFramePr>
        <p:xfrm>
          <a:off x="6858016" y="5000636"/>
          <a:ext cx="1857388" cy="871542"/>
        </p:xfrm>
        <a:graphic>
          <a:graphicData uri="http://schemas.openxmlformats.org/presentationml/2006/ole">
            <p:oleObj spid="_x0000_s301065" name="Ecuación" r:id="rId11" imgW="1054080" imgH="457200" progId="Equation.3">
              <p:embed/>
            </p:oleObj>
          </a:graphicData>
        </a:graphic>
      </p:graphicFrame>
      <p:pic>
        <p:nvPicPr>
          <p:cNvPr id="21" name="Picture 2" descr="I:\Fotos de Dell\MB900433183.JPG"/>
          <p:cNvPicPr>
            <a:picLocks noChangeAspect="1" noChangeArrowheads="1"/>
          </p:cNvPicPr>
          <p:nvPr/>
        </p:nvPicPr>
        <p:blipFill>
          <a:blip r:embed="rId12"/>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643998" cy="12144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Font typeface="Wingdings" pitchFamily="2" charset="2"/>
              <a:buChar char="ü"/>
            </a:pPr>
            <a:r>
              <a:rPr lang="es-ES" sz="2200" dirty="0" smtClean="0">
                <a:solidFill>
                  <a:srgbClr val="92D050"/>
                </a:solidFill>
              </a:rPr>
              <a:t> </a:t>
            </a:r>
            <a:r>
              <a:rPr lang="es-ES" sz="2200" dirty="0" smtClean="0"/>
              <a:t>Para hallar la inversa de la matriz C, primero seleccionaremos  la celda </a:t>
            </a:r>
            <a:r>
              <a:rPr lang="es-ES" sz="2200" dirty="0" smtClean="0">
                <a:solidFill>
                  <a:srgbClr val="0070C0"/>
                </a:solidFill>
              </a:rPr>
              <a:t>R338:T340</a:t>
            </a:r>
            <a:r>
              <a:rPr lang="es-ES" sz="2200" dirty="0" smtClean="0"/>
              <a:t>, seguidamente aplacaremos la formula  </a:t>
            </a:r>
            <a:r>
              <a:rPr lang="es-ES" sz="2200" dirty="0" smtClean="0">
                <a:solidFill>
                  <a:srgbClr val="0070C0"/>
                </a:solidFill>
              </a:rPr>
              <a:t>MINVERSA</a:t>
            </a:r>
            <a:r>
              <a:rPr lang="es-ES" sz="2200" dirty="0" smtClean="0"/>
              <a:t> y para finalizar presionaremos </a:t>
            </a:r>
            <a:r>
              <a:rPr lang="es-ES" sz="2200" dirty="0" err="1" smtClean="0"/>
              <a:t>Ctrl</a:t>
            </a:r>
            <a:r>
              <a:rPr lang="es-ES" sz="2200" dirty="0" smtClean="0"/>
              <a:t> + </a:t>
            </a:r>
            <a:r>
              <a:rPr lang="es-ES" sz="2200" dirty="0" err="1" smtClean="0"/>
              <a:t>Shift</a:t>
            </a:r>
            <a:r>
              <a:rPr lang="es-ES" sz="2200" dirty="0" smtClean="0"/>
              <a:t> + </a:t>
            </a:r>
            <a:r>
              <a:rPr lang="es-ES" sz="2200" dirty="0" err="1" smtClean="0"/>
              <a:t>Intro</a:t>
            </a:r>
            <a:r>
              <a:rPr lang="es-ES" sz="2200" dirty="0" smtClean="0"/>
              <a:t>.</a:t>
            </a:r>
            <a:endParaRPr lang="es-ES" sz="2200" dirty="0" smtClean="0">
              <a:solidFill>
                <a:srgbClr val="92D050"/>
              </a:solidFill>
            </a:endParaRPr>
          </a:p>
          <a:p>
            <a:pPr algn="just"/>
            <a:endParaRPr lang="es-ES" sz="2200" dirty="0" smtClean="0"/>
          </a:p>
          <a:p>
            <a:pPr algn="just"/>
            <a:endParaRPr lang="es-ES" sz="2200" dirty="0" smtClean="0"/>
          </a:p>
          <a:p>
            <a:pPr algn="just"/>
            <a:endParaRPr lang="es-ES" sz="2200" dirty="0" smtClean="0"/>
          </a:p>
        </p:txBody>
      </p:sp>
      <p:pic>
        <p:nvPicPr>
          <p:cNvPr id="305155" name="Picture 3"/>
          <p:cNvPicPr>
            <a:picLocks noChangeAspect="1" noChangeArrowheads="1"/>
          </p:cNvPicPr>
          <p:nvPr/>
        </p:nvPicPr>
        <p:blipFill>
          <a:blip r:embed="rId3"/>
          <a:srcRect/>
          <a:stretch>
            <a:fillRect/>
          </a:stretch>
        </p:blipFill>
        <p:spPr bwMode="auto">
          <a:xfrm>
            <a:off x="928662" y="2285992"/>
            <a:ext cx="7265987" cy="2071702"/>
          </a:xfrm>
          <a:prstGeom prst="rect">
            <a:avLst/>
          </a:prstGeom>
          <a:noFill/>
          <a:ln w="9525">
            <a:solidFill>
              <a:schemeClr val="tx1"/>
            </a:solidFill>
            <a:miter lim="800000"/>
            <a:headEnd/>
            <a:tailEnd/>
          </a:ln>
          <a:effectLst/>
        </p:spPr>
      </p:pic>
      <p:pic>
        <p:nvPicPr>
          <p:cNvPr id="305157" name="Picture 5"/>
          <p:cNvPicPr>
            <a:picLocks noChangeAspect="1" noChangeArrowheads="1"/>
          </p:cNvPicPr>
          <p:nvPr/>
        </p:nvPicPr>
        <p:blipFill>
          <a:blip r:embed="rId4"/>
          <a:srcRect/>
          <a:stretch>
            <a:fillRect/>
          </a:stretch>
        </p:blipFill>
        <p:spPr bwMode="auto">
          <a:xfrm>
            <a:off x="928663" y="4429132"/>
            <a:ext cx="7286676" cy="1981200"/>
          </a:xfrm>
          <a:prstGeom prst="rect">
            <a:avLst/>
          </a:prstGeom>
          <a:noFill/>
          <a:ln w="9525">
            <a:solidFill>
              <a:schemeClr val="tx1"/>
            </a:solidFill>
            <a:miter lim="800000"/>
            <a:headEnd/>
            <a:tailEnd/>
          </a:ln>
          <a:effectLst/>
        </p:spPr>
      </p:pic>
      <p:pic>
        <p:nvPicPr>
          <p:cNvPr id="11" name="Picture 2" descr="I:\Fotos de Dell\MB900433183.JPG"/>
          <p:cNvPicPr>
            <a:picLocks noChangeAspect="1" noChangeArrowheads="1"/>
          </p:cNvPicPr>
          <p:nvPr/>
        </p:nvPicPr>
        <p:blipFill>
          <a:blip r:embed="rId5"/>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graphicFrame>
        <p:nvGraphicFramePr>
          <p:cNvPr id="8" name="7 Objeto"/>
          <p:cNvGraphicFramePr>
            <a:graphicFrameLocks noChangeAspect="1"/>
          </p:cNvGraphicFramePr>
          <p:nvPr/>
        </p:nvGraphicFramePr>
        <p:xfrm>
          <a:off x="3428992" y="1285860"/>
          <a:ext cx="1428760" cy="428628"/>
        </p:xfrm>
        <a:graphic>
          <a:graphicData uri="http://schemas.openxmlformats.org/presentationml/2006/ole">
            <p:oleObj spid="_x0000_s306178" name="Ecuación" r:id="rId4" imgW="787320" imgH="203040" progId="Equation.3">
              <p:embed/>
            </p:oleObj>
          </a:graphicData>
        </a:graphic>
      </p:graphicFrame>
      <p:graphicFrame>
        <p:nvGraphicFramePr>
          <p:cNvPr id="9" name="8 Objeto"/>
          <p:cNvGraphicFramePr>
            <a:graphicFrameLocks noChangeAspect="1"/>
          </p:cNvGraphicFramePr>
          <p:nvPr/>
        </p:nvGraphicFramePr>
        <p:xfrm>
          <a:off x="1214438" y="1714500"/>
          <a:ext cx="6286500" cy="1500188"/>
        </p:xfrm>
        <a:graphic>
          <a:graphicData uri="http://schemas.openxmlformats.org/presentationml/2006/ole">
            <p:oleObj spid="_x0000_s306180" name="Ecuación" r:id="rId5" imgW="2958840" imgH="736560" progId="Equation.3">
              <p:embed/>
            </p:oleObj>
          </a:graphicData>
        </a:graphic>
      </p:graphicFrame>
      <p:graphicFrame>
        <p:nvGraphicFramePr>
          <p:cNvPr id="306181" name="Object 5"/>
          <p:cNvGraphicFramePr>
            <a:graphicFrameLocks noChangeAspect="1"/>
          </p:cNvGraphicFramePr>
          <p:nvPr/>
        </p:nvGraphicFramePr>
        <p:xfrm>
          <a:off x="2714612" y="3214686"/>
          <a:ext cx="3236913" cy="1500187"/>
        </p:xfrm>
        <a:graphic>
          <a:graphicData uri="http://schemas.openxmlformats.org/presentationml/2006/ole">
            <p:oleObj spid="_x0000_s306181" name="Ecuación" r:id="rId6" imgW="1523880" imgH="736560" progId="Equation.3">
              <p:embed/>
            </p:oleObj>
          </a:graphicData>
        </a:graphic>
      </p:graphicFrame>
      <p:sp>
        <p:nvSpPr>
          <p:cNvPr id="11" name="9 Subtítulo"/>
          <p:cNvSpPr txBox="1">
            <a:spLocks/>
          </p:cNvSpPr>
          <p:nvPr/>
        </p:nvSpPr>
        <p:spPr bwMode="auto">
          <a:xfrm>
            <a:off x="357158" y="4714884"/>
            <a:ext cx="8358246"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7"/>
              </a:buBlip>
            </a:pPr>
            <a:r>
              <a:rPr lang="es-ES" sz="2200" dirty="0" smtClean="0">
                <a:solidFill>
                  <a:srgbClr val="92D050"/>
                </a:solidFill>
              </a:rPr>
              <a:t> </a:t>
            </a:r>
            <a:r>
              <a:rPr lang="es-ES" sz="2200" dirty="0" smtClean="0"/>
              <a:t>Comprobando los resultados con la formula:</a:t>
            </a:r>
          </a:p>
        </p:txBody>
      </p:sp>
      <p:graphicFrame>
        <p:nvGraphicFramePr>
          <p:cNvPr id="306182" name="Object 6"/>
          <p:cNvGraphicFramePr>
            <a:graphicFrameLocks noChangeAspect="1"/>
          </p:cNvGraphicFramePr>
          <p:nvPr/>
        </p:nvGraphicFramePr>
        <p:xfrm>
          <a:off x="484188" y="5280025"/>
          <a:ext cx="5032375" cy="941388"/>
        </p:xfrm>
        <a:graphic>
          <a:graphicData uri="http://schemas.openxmlformats.org/presentationml/2006/ole">
            <p:oleObj spid="_x0000_s306182" name="Ecuación" r:id="rId8" imgW="1981080" imgH="457200" progId="Equation.3">
              <p:embed/>
            </p:oleObj>
          </a:graphicData>
        </a:graphic>
      </p:graphicFrame>
      <p:pic>
        <p:nvPicPr>
          <p:cNvPr id="12" name="Picture 2" descr="I:\Fotos de Dell\MB900433183.JPG"/>
          <p:cNvPicPr>
            <a:picLocks noChangeAspect="1" noChangeArrowheads="1"/>
          </p:cNvPicPr>
          <p:nvPr/>
        </p:nvPicPr>
        <p:blipFill>
          <a:blip r:embed="rId9"/>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11" name="9 Subtítulo"/>
          <p:cNvSpPr txBox="1">
            <a:spLocks/>
          </p:cNvSpPr>
          <p:nvPr/>
        </p:nvSpPr>
        <p:spPr bwMode="auto">
          <a:xfrm>
            <a:off x="357158" y="2786058"/>
            <a:ext cx="8358246" cy="11430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Font typeface="Wingdings" pitchFamily="2" charset="2"/>
              <a:buChar char="ü"/>
            </a:pPr>
            <a:r>
              <a:rPr lang="es-ES" sz="2200" dirty="0" smtClean="0">
                <a:solidFill>
                  <a:srgbClr val="92D050"/>
                </a:solidFill>
              </a:rPr>
              <a:t> </a:t>
            </a:r>
            <a:r>
              <a:rPr lang="es-ES" sz="2200" dirty="0" smtClean="0"/>
              <a:t> Esto nos quiere decir que para obtener el mínimo riesgo debo que adquirir una proporción del 42.53% de las acciones de la empresa B y un 57.47% de la empresa D. </a:t>
            </a:r>
          </a:p>
        </p:txBody>
      </p:sp>
      <p:graphicFrame>
        <p:nvGraphicFramePr>
          <p:cNvPr id="306182" name="Object 6"/>
          <p:cNvGraphicFramePr>
            <a:graphicFrameLocks noChangeAspect="1"/>
          </p:cNvGraphicFramePr>
          <p:nvPr/>
        </p:nvGraphicFramePr>
        <p:xfrm>
          <a:off x="571472" y="1285860"/>
          <a:ext cx="7516813" cy="863600"/>
        </p:xfrm>
        <a:graphic>
          <a:graphicData uri="http://schemas.openxmlformats.org/presentationml/2006/ole">
            <p:oleObj spid="_x0000_s308229" name="Ecuación" r:id="rId4" imgW="2958840" imgH="419040" progId="Equation.3">
              <p:embed/>
            </p:oleObj>
          </a:graphicData>
        </a:graphic>
      </p:graphicFrame>
      <p:graphicFrame>
        <p:nvGraphicFramePr>
          <p:cNvPr id="308230" name="Object 6"/>
          <p:cNvGraphicFramePr>
            <a:graphicFrameLocks noChangeAspect="1"/>
          </p:cNvGraphicFramePr>
          <p:nvPr/>
        </p:nvGraphicFramePr>
        <p:xfrm>
          <a:off x="690563" y="2286000"/>
          <a:ext cx="5226050" cy="522288"/>
        </p:xfrm>
        <a:graphic>
          <a:graphicData uri="http://schemas.openxmlformats.org/presentationml/2006/ole">
            <p:oleObj spid="_x0000_s308230" name="Ecuación" r:id="rId5" imgW="2057400" imgH="253800" progId="Equation.3">
              <p:embed/>
            </p:oleObj>
          </a:graphicData>
        </a:graphic>
      </p:graphicFrame>
      <p:sp>
        <p:nvSpPr>
          <p:cNvPr id="14" name="9 Subtítulo"/>
          <p:cNvSpPr txBox="1">
            <a:spLocks/>
          </p:cNvSpPr>
          <p:nvPr/>
        </p:nvSpPr>
        <p:spPr bwMode="auto">
          <a:xfrm>
            <a:off x="357158" y="3929066"/>
            <a:ext cx="8358246" cy="11430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6"/>
              </a:buBlip>
            </a:pPr>
            <a:r>
              <a:rPr lang="es-ES" sz="2200" dirty="0" smtClean="0">
                <a:solidFill>
                  <a:srgbClr val="92D050"/>
                </a:solidFill>
              </a:rPr>
              <a:t> </a:t>
            </a:r>
            <a:r>
              <a:rPr lang="es-ES" sz="2200" dirty="0" smtClean="0"/>
              <a:t> </a:t>
            </a:r>
            <a:r>
              <a:rPr lang="es-ES" sz="2200" dirty="0" smtClean="0">
                <a:solidFill>
                  <a:srgbClr val="92D050"/>
                </a:solidFill>
              </a:rPr>
              <a:t>Para obtener el retornó esperado del portafolio</a:t>
            </a:r>
          </a:p>
          <a:p>
            <a:pPr algn="just"/>
            <a:r>
              <a:rPr lang="es-ES" sz="2200" dirty="0" smtClean="0"/>
              <a:t>Debemos multiplicar la transpuesta de las proporciones de los activos por el rendimiento o rentabilidad promedio.</a:t>
            </a:r>
          </a:p>
        </p:txBody>
      </p:sp>
      <p:graphicFrame>
        <p:nvGraphicFramePr>
          <p:cNvPr id="15" name="14 Objeto"/>
          <p:cNvGraphicFramePr>
            <a:graphicFrameLocks noChangeAspect="1"/>
          </p:cNvGraphicFramePr>
          <p:nvPr/>
        </p:nvGraphicFramePr>
        <p:xfrm>
          <a:off x="3643306" y="5715016"/>
          <a:ext cx="1609734" cy="542928"/>
        </p:xfrm>
        <a:graphic>
          <a:graphicData uri="http://schemas.openxmlformats.org/presentationml/2006/ole">
            <p:oleObj spid="_x0000_s308231" name="Ecuación" r:id="rId7" imgW="647640" imgH="228600" progId="Equation.3">
              <p:embed/>
            </p:oleObj>
          </a:graphicData>
        </a:graphic>
      </p:graphicFrame>
      <p:graphicFrame>
        <p:nvGraphicFramePr>
          <p:cNvPr id="308232" name="Object 8"/>
          <p:cNvGraphicFramePr>
            <a:graphicFrameLocks noChangeAspect="1"/>
          </p:cNvGraphicFramePr>
          <p:nvPr/>
        </p:nvGraphicFramePr>
        <p:xfrm>
          <a:off x="500034" y="5072074"/>
          <a:ext cx="7764463" cy="542925"/>
        </p:xfrm>
        <a:graphic>
          <a:graphicData uri="http://schemas.openxmlformats.org/presentationml/2006/ole">
            <p:oleObj spid="_x0000_s308232" name="Ecuación" r:id="rId8" imgW="3124080" imgH="228600" progId="Equation.3">
              <p:embed/>
            </p:oleObj>
          </a:graphicData>
        </a:graphic>
      </p:graphicFrame>
      <p:sp>
        <p:nvSpPr>
          <p:cNvPr id="16" name="15 Proceso alternativo"/>
          <p:cNvSpPr/>
          <p:nvPr/>
        </p:nvSpPr>
        <p:spPr>
          <a:xfrm>
            <a:off x="3571868" y="5715016"/>
            <a:ext cx="1785950" cy="64294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7" name="Picture 2" descr="I:\Fotos de Dell\MB900433183.JPG"/>
          <p:cNvPicPr>
            <a:picLocks noChangeAspect="1" noChangeArrowheads="1"/>
          </p:cNvPicPr>
          <p:nvPr/>
        </p:nvPicPr>
        <p:blipFill>
          <a:blip r:embed="rId9"/>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graphicFrame>
        <p:nvGraphicFramePr>
          <p:cNvPr id="17" name="16 Objeto"/>
          <p:cNvGraphicFramePr>
            <a:graphicFrameLocks noChangeAspect="1"/>
          </p:cNvGraphicFramePr>
          <p:nvPr/>
        </p:nvGraphicFramePr>
        <p:xfrm>
          <a:off x="642910" y="1428736"/>
          <a:ext cx="4857750" cy="2009775"/>
        </p:xfrm>
        <a:graphic>
          <a:graphicData uri="http://schemas.openxmlformats.org/presentationml/2006/ole">
            <p:oleObj spid="_x0000_s309254" name="Ecuación" r:id="rId4" imgW="2197080" imgH="952200" progId="Equation.3">
              <p:embed/>
            </p:oleObj>
          </a:graphicData>
        </a:graphic>
      </p:graphicFrame>
      <p:sp>
        <p:nvSpPr>
          <p:cNvPr id="18" name="9 Subtítulo"/>
          <p:cNvSpPr txBox="1">
            <a:spLocks/>
          </p:cNvSpPr>
          <p:nvPr/>
        </p:nvSpPr>
        <p:spPr bwMode="auto">
          <a:xfrm>
            <a:off x="357158" y="3571876"/>
            <a:ext cx="8358246" cy="11430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5"/>
              </a:buBlip>
            </a:pPr>
            <a:r>
              <a:rPr lang="es-ES" sz="2200" dirty="0" smtClean="0">
                <a:solidFill>
                  <a:srgbClr val="92D050"/>
                </a:solidFill>
              </a:rPr>
              <a:t> </a:t>
            </a:r>
            <a:r>
              <a:rPr lang="es-ES" sz="2200" dirty="0" smtClean="0"/>
              <a:t> </a:t>
            </a:r>
            <a:r>
              <a:rPr lang="es-ES" sz="2200" dirty="0" smtClean="0">
                <a:solidFill>
                  <a:srgbClr val="92D050"/>
                </a:solidFill>
              </a:rPr>
              <a:t>Para obtener el riesgo del portafolio</a:t>
            </a:r>
          </a:p>
          <a:p>
            <a:pPr algn="just"/>
            <a:r>
              <a:rPr lang="es-ES" sz="2200" dirty="0" smtClean="0"/>
              <a:t>Debemos multiplicar la transpuesta de las proporciones de los activos por la matriz </a:t>
            </a:r>
            <a:r>
              <a:rPr lang="es-ES" sz="2200" i="1" dirty="0" smtClean="0"/>
              <a:t>V</a:t>
            </a:r>
            <a:r>
              <a:rPr lang="es-ES" sz="2200" dirty="0" smtClean="0"/>
              <a:t> y por la matriz de proporciones de los activos.</a:t>
            </a:r>
          </a:p>
        </p:txBody>
      </p:sp>
      <p:graphicFrame>
        <p:nvGraphicFramePr>
          <p:cNvPr id="19" name="Object 8"/>
          <p:cNvGraphicFramePr>
            <a:graphicFrameLocks noChangeAspect="1"/>
          </p:cNvGraphicFramePr>
          <p:nvPr/>
        </p:nvGraphicFramePr>
        <p:xfrm>
          <a:off x="1193800" y="4886339"/>
          <a:ext cx="6375400" cy="542925"/>
        </p:xfrm>
        <a:graphic>
          <a:graphicData uri="http://schemas.openxmlformats.org/presentationml/2006/ole">
            <p:oleObj spid="_x0000_s309256" name="Ecuación" r:id="rId6" imgW="2565360" imgH="228600" progId="Equation.3">
              <p:embed/>
            </p:oleObj>
          </a:graphicData>
        </a:graphic>
      </p:graphicFrame>
      <p:sp>
        <p:nvSpPr>
          <p:cNvPr id="20" name="19 Proceso alternativo"/>
          <p:cNvSpPr/>
          <p:nvPr/>
        </p:nvSpPr>
        <p:spPr>
          <a:xfrm>
            <a:off x="3214678" y="5643578"/>
            <a:ext cx="2214578" cy="64294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24" name="23 Objeto"/>
          <p:cNvGraphicFramePr>
            <a:graphicFrameLocks noChangeAspect="1"/>
          </p:cNvGraphicFramePr>
          <p:nvPr/>
        </p:nvGraphicFramePr>
        <p:xfrm>
          <a:off x="6858016" y="2000240"/>
          <a:ext cx="1357322" cy="1643074"/>
        </p:xfrm>
        <a:graphic>
          <a:graphicData uri="http://schemas.openxmlformats.org/presentationml/2006/ole">
            <p:oleObj spid="_x0000_s309258" name="Ecuación" r:id="rId7" imgW="596880" imgH="736560" progId="Equation.3">
              <p:embed/>
            </p:oleObj>
          </a:graphicData>
        </a:graphic>
      </p:graphicFrame>
      <p:sp>
        <p:nvSpPr>
          <p:cNvPr id="25" name="9 Subtítulo"/>
          <p:cNvSpPr txBox="1">
            <a:spLocks/>
          </p:cNvSpPr>
          <p:nvPr/>
        </p:nvSpPr>
        <p:spPr bwMode="auto">
          <a:xfrm>
            <a:off x="6715140" y="1571612"/>
            <a:ext cx="1643074" cy="35719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Donde:</a:t>
            </a:r>
          </a:p>
        </p:txBody>
      </p:sp>
      <p:graphicFrame>
        <p:nvGraphicFramePr>
          <p:cNvPr id="26" name="25 Objeto"/>
          <p:cNvGraphicFramePr>
            <a:graphicFrameLocks noChangeAspect="1"/>
          </p:cNvGraphicFramePr>
          <p:nvPr/>
        </p:nvGraphicFramePr>
        <p:xfrm>
          <a:off x="3357554" y="5715016"/>
          <a:ext cx="1893898" cy="471490"/>
        </p:xfrm>
        <a:graphic>
          <a:graphicData uri="http://schemas.openxmlformats.org/presentationml/2006/ole">
            <p:oleObj spid="_x0000_s309259" name="Ecuación" r:id="rId8" imgW="787320" imgH="228600" progId="Equation.3">
              <p:embed/>
            </p:oleObj>
          </a:graphicData>
        </a:graphic>
      </p:graphicFrame>
      <p:pic>
        <p:nvPicPr>
          <p:cNvPr id="14" name="Picture 2" descr="I:\Fotos de Dell\MB900433183.JPG"/>
          <p:cNvPicPr>
            <a:picLocks noChangeAspect="1" noChangeArrowheads="1"/>
          </p:cNvPicPr>
          <p:nvPr/>
        </p:nvPicPr>
        <p:blipFill>
          <a:blip r:embed="rId9"/>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sp>
        <p:nvSpPr>
          <p:cNvPr id="9" name="9 Subtítulo"/>
          <p:cNvSpPr txBox="1">
            <a:spLocks/>
          </p:cNvSpPr>
          <p:nvPr/>
        </p:nvSpPr>
        <p:spPr bwMode="auto">
          <a:xfrm>
            <a:off x="428596" y="1285860"/>
            <a:ext cx="8215370"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1400" kern="0" dirty="0" smtClean="0"/>
          </a:p>
          <a:p>
            <a:pPr algn="just">
              <a:buFont typeface="Wingdings" pitchFamily="2" charset="2"/>
              <a:buChar char="ü"/>
            </a:pPr>
            <a:r>
              <a:rPr lang="es-ES" sz="2200" kern="0" dirty="0" smtClean="0">
                <a:solidFill>
                  <a:srgbClr val="92D050"/>
                </a:solidFill>
              </a:rPr>
              <a:t> </a:t>
            </a:r>
            <a:r>
              <a:rPr lang="es-ES" sz="2200" kern="0" dirty="0" smtClean="0"/>
              <a:t>Todos los inversionistas tiene el mismo horizonte de decisión en cuanto a las inversiones.</a:t>
            </a:r>
          </a:p>
          <a:p>
            <a:pPr algn="just"/>
            <a:endParaRPr lang="es-ES" sz="1400" kern="0" dirty="0" smtClean="0"/>
          </a:p>
          <a:p>
            <a:pPr algn="just">
              <a:buFont typeface="Wingdings" pitchFamily="2" charset="2"/>
              <a:buChar char="ü"/>
            </a:pPr>
            <a:r>
              <a:rPr lang="es-ES" sz="2200" kern="0" dirty="0" smtClean="0">
                <a:solidFill>
                  <a:srgbClr val="92D050"/>
                </a:solidFill>
              </a:rPr>
              <a:t> </a:t>
            </a:r>
            <a:r>
              <a:rPr lang="es-ES" sz="2200" kern="0" dirty="0" smtClean="0"/>
              <a:t>Los inversionistas son </a:t>
            </a:r>
            <a:r>
              <a:rPr lang="es-ES" sz="2200" kern="0" dirty="0" err="1" smtClean="0"/>
              <a:t>aversos</a:t>
            </a:r>
            <a:r>
              <a:rPr lang="es-ES" sz="2200" kern="0" dirty="0" smtClean="0"/>
              <a:t> al riesgo y buscan maximizar el retorno esperado de los rendimiento.</a:t>
            </a:r>
          </a:p>
          <a:p>
            <a:pPr algn="just"/>
            <a:endParaRPr lang="es-ES" sz="1400" kern="0" dirty="0" smtClean="0"/>
          </a:p>
          <a:p>
            <a:pPr algn="just">
              <a:buFont typeface="Wingdings" pitchFamily="2" charset="2"/>
              <a:buChar char="ü"/>
            </a:pPr>
            <a:r>
              <a:rPr lang="es-ES" sz="2200" kern="0" dirty="0" smtClean="0">
                <a:solidFill>
                  <a:srgbClr val="92D050"/>
                </a:solidFill>
              </a:rPr>
              <a:t> </a:t>
            </a:r>
            <a:r>
              <a:rPr lang="es-ES" sz="2200" dirty="0" smtClean="0"/>
              <a:t>Existe homogeneidad en las expectativas y en el conjunto de inversiones posibles.</a:t>
            </a:r>
            <a:r>
              <a:rPr lang="es-ES" sz="2200" kern="0" dirty="0" smtClean="0">
                <a:solidFill>
                  <a:srgbClr val="92D050"/>
                </a:solidFill>
              </a:rPr>
              <a:t> </a:t>
            </a:r>
          </a:p>
          <a:p>
            <a:pPr algn="just"/>
            <a:endParaRPr lang="es-ES" sz="1400" kern="0" dirty="0" smtClean="0">
              <a:solidFill>
                <a:srgbClr val="92D050"/>
              </a:solidFill>
            </a:endParaRPr>
          </a:p>
          <a:p>
            <a:pPr algn="just">
              <a:buFont typeface="Wingdings" pitchFamily="2" charset="2"/>
              <a:buChar char="ü"/>
            </a:pPr>
            <a:r>
              <a:rPr lang="es-ES" sz="2200" kern="0" dirty="0" smtClean="0">
                <a:solidFill>
                  <a:srgbClr val="92D050"/>
                </a:solidFill>
              </a:rPr>
              <a:t> </a:t>
            </a:r>
            <a:r>
              <a:rPr lang="es-ES" sz="2200" dirty="0" smtClean="0"/>
              <a:t>Existe competencia perfecta en el mercado de capitales, no existen costos de transacción, ni impuestos a la renta, capitales y transferencia de títulos, todos los activos son infinitamente divisibles, la información no tiene costo y esta al alcance de todos los inversores, por lo que se pueden endeudarse y prestar a la misma tasa sin limitaciones.</a:t>
            </a:r>
            <a:endParaRPr lang="es-ES" sz="2200" kern="0" dirty="0" smtClean="0">
              <a:solidFill>
                <a:srgbClr val="92D050"/>
              </a:solidFill>
            </a:endParaRPr>
          </a:p>
          <a:p>
            <a:pPr algn="just">
              <a:buFont typeface="Wingdings" pitchFamily="2" charset="2"/>
              <a:buChar char="ü"/>
            </a:pPr>
            <a:endParaRPr lang="es-PE" sz="2200" kern="0" dirty="0" smtClean="0">
              <a:solidFill>
                <a:srgbClr val="92D050"/>
              </a:solidFill>
            </a:endParaRPr>
          </a:p>
        </p:txBody>
      </p:sp>
      <p:pic>
        <p:nvPicPr>
          <p:cNvPr id="8"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graphicFrame>
        <p:nvGraphicFramePr>
          <p:cNvPr id="312326" name="Object 6"/>
          <p:cNvGraphicFramePr>
            <a:graphicFrameLocks noChangeAspect="1"/>
          </p:cNvGraphicFramePr>
          <p:nvPr/>
        </p:nvGraphicFramePr>
        <p:xfrm>
          <a:off x="357158" y="1428736"/>
          <a:ext cx="8347104" cy="1466850"/>
        </p:xfrm>
        <a:graphic>
          <a:graphicData uri="http://schemas.openxmlformats.org/presentationml/2006/ole">
            <p:oleObj spid="_x0000_s312326" name="Ecuación" r:id="rId4" imgW="3708360" imgH="711000" progId="Equation.3">
              <p:embed/>
            </p:oleObj>
          </a:graphicData>
        </a:graphic>
      </p:graphicFrame>
      <p:graphicFrame>
        <p:nvGraphicFramePr>
          <p:cNvPr id="15" name="14 Objeto"/>
          <p:cNvGraphicFramePr>
            <a:graphicFrameLocks noChangeAspect="1"/>
          </p:cNvGraphicFramePr>
          <p:nvPr/>
        </p:nvGraphicFramePr>
        <p:xfrm>
          <a:off x="642910" y="4429132"/>
          <a:ext cx="4857784" cy="1643074"/>
        </p:xfrm>
        <a:graphic>
          <a:graphicData uri="http://schemas.openxmlformats.org/presentationml/2006/ole">
            <p:oleObj spid="_x0000_s312327" name="Ecuación" r:id="rId5" imgW="2222280" imgH="736560" progId="Equation.3">
              <p:embed/>
            </p:oleObj>
          </a:graphicData>
        </a:graphic>
      </p:graphicFrame>
      <p:sp>
        <p:nvSpPr>
          <p:cNvPr id="16" name="9 Subtítulo"/>
          <p:cNvSpPr txBox="1">
            <a:spLocks/>
          </p:cNvSpPr>
          <p:nvPr/>
        </p:nvSpPr>
        <p:spPr bwMode="auto">
          <a:xfrm>
            <a:off x="357158" y="3500438"/>
            <a:ext cx="5143536"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Donde:</a:t>
            </a:r>
          </a:p>
          <a:p>
            <a:pPr algn="just"/>
            <a:r>
              <a:rPr lang="es-ES" sz="2200" i="1" dirty="0" smtClean="0"/>
              <a:t>V</a:t>
            </a:r>
            <a:r>
              <a:rPr lang="es-ES" sz="2200" dirty="0" smtClean="0"/>
              <a:t>: Es la matriz de varianzas y covarianzas</a:t>
            </a:r>
            <a:endParaRPr lang="es-ES" sz="2200" i="1" dirty="0" smtClean="0"/>
          </a:p>
        </p:txBody>
      </p:sp>
      <p:graphicFrame>
        <p:nvGraphicFramePr>
          <p:cNvPr id="312328" name="Object 8"/>
          <p:cNvGraphicFramePr>
            <a:graphicFrameLocks noChangeAspect="1"/>
          </p:cNvGraphicFramePr>
          <p:nvPr/>
        </p:nvGraphicFramePr>
        <p:xfrm>
          <a:off x="357158" y="3000372"/>
          <a:ext cx="1714512" cy="471488"/>
        </p:xfrm>
        <a:graphic>
          <a:graphicData uri="http://schemas.openxmlformats.org/presentationml/2006/ole">
            <p:oleObj spid="_x0000_s312328" name="Ecuación" r:id="rId6" imgW="774360" imgH="228600" progId="Equation.3">
              <p:embed/>
            </p:oleObj>
          </a:graphicData>
        </a:graphic>
      </p:graphicFrame>
      <p:pic>
        <p:nvPicPr>
          <p:cNvPr id="11" name="Picture 2" descr="I:\Fotos de Dell\MB900433183.JPG"/>
          <p:cNvPicPr>
            <a:picLocks noChangeAspect="1" noChangeArrowheads="1"/>
          </p:cNvPicPr>
          <p:nvPr/>
        </p:nvPicPr>
        <p:blipFill>
          <a:blip r:embed="rId7"/>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11" name="9 Subtítulo"/>
          <p:cNvSpPr txBox="1">
            <a:spLocks/>
          </p:cNvSpPr>
          <p:nvPr/>
        </p:nvSpPr>
        <p:spPr bwMode="auto">
          <a:xfrm>
            <a:off x="357158" y="1428736"/>
            <a:ext cx="8501122"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Font typeface="Wingdings" pitchFamily="2" charset="2"/>
              <a:buChar char="ü"/>
            </a:pPr>
            <a:r>
              <a:rPr lang="es-ES" sz="2200" dirty="0" smtClean="0">
                <a:solidFill>
                  <a:srgbClr val="92D050"/>
                </a:solidFill>
              </a:rPr>
              <a:t> </a:t>
            </a:r>
            <a:r>
              <a:rPr lang="es-ES" sz="2200" dirty="0" smtClean="0"/>
              <a:t>Un método practico para multiplicar todo de un solo procedimiento consiste en usar la formula:</a:t>
            </a:r>
          </a:p>
        </p:txBody>
      </p:sp>
      <p:sp>
        <p:nvSpPr>
          <p:cNvPr id="12" name="9 Subtítulo"/>
          <p:cNvSpPr txBox="1">
            <a:spLocks/>
          </p:cNvSpPr>
          <p:nvPr/>
        </p:nvSpPr>
        <p:spPr bwMode="auto">
          <a:xfrm>
            <a:off x="428596" y="2500306"/>
            <a:ext cx="8429684" cy="857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     =</a:t>
            </a:r>
            <a:r>
              <a:rPr lang="es-ES" sz="2200" dirty="0" smtClean="0">
                <a:solidFill>
                  <a:srgbClr val="0070C0"/>
                </a:solidFill>
              </a:rPr>
              <a:t>MMULT(MMULT(TRANSPONER(R348:R349);K342:L343);R348:R349) </a:t>
            </a:r>
            <a:r>
              <a:rPr lang="es-ES" sz="2200" dirty="0" smtClean="0"/>
              <a:t>y seguidamente de </a:t>
            </a:r>
            <a:r>
              <a:rPr lang="es-ES" sz="2200" dirty="0" err="1" smtClean="0"/>
              <a:t>Ctrl</a:t>
            </a:r>
            <a:r>
              <a:rPr lang="es-ES" sz="2200" dirty="0" smtClean="0"/>
              <a:t> + </a:t>
            </a:r>
            <a:r>
              <a:rPr lang="es-ES" sz="2200" dirty="0" err="1" smtClean="0"/>
              <a:t>Shift</a:t>
            </a:r>
            <a:r>
              <a:rPr lang="es-ES" sz="2200" dirty="0" smtClean="0"/>
              <a:t> + </a:t>
            </a:r>
            <a:r>
              <a:rPr lang="es-ES" sz="2200" dirty="0" err="1" smtClean="0"/>
              <a:t>Intro</a:t>
            </a:r>
            <a:r>
              <a:rPr lang="es-ES" sz="2200" dirty="0" smtClean="0"/>
              <a:t>.</a:t>
            </a:r>
          </a:p>
        </p:txBody>
      </p:sp>
      <p:graphicFrame>
        <p:nvGraphicFramePr>
          <p:cNvPr id="14" name="13 Objeto"/>
          <p:cNvGraphicFramePr>
            <a:graphicFrameLocks noChangeAspect="1"/>
          </p:cNvGraphicFramePr>
          <p:nvPr/>
        </p:nvGraphicFramePr>
        <p:xfrm>
          <a:off x="357158" y="2500306"/>
          <a:ext cx="458790" cy="471490"/>
        </p:xfrm>
        <a:graphic>
          <a:graphicData uri="http://schemas.openxmlformats.org/presentationml/2006/ole">
            <p:oleObj spid="_x0000_s310275" name="Ecuación" r:id="rId4" imgW="203040" imgH="228600" progId="Equation.3">
              <p:embed/>
            </p:oleObj>
          </a:graphicData>
        </a:graphic>
      </p:graphicFrame>
      <p:pic>
        <p:nvPicPr>
          <p:cNvPr id="310276" name="Picture 4"/>
          <p:cNvPicPr>
            <a:picLocks noChangeAspect="1" noChangeArrowheads="1"/>
          </p:cNvPicPr>
          <p:nvPr/>
        </p:nvPicPr>
        <p:blipFill>
          <a:blip r:embed="rId5"/>
          <a:srcRect/>
          <a:stretch>
            <a:fillRect/>
          </a:stretch>
        </p:blipFill>
        <p:spPr bwMode="auto">
          <a:xfrm>
            <a:off x="571472" y="4357694"/>
            <a:ext cx="6429420" cy="2000250"/>
          </a:xfrm>
          <a:prstGeom prst="rect">
            <a:avLst/>
          </a:prstGeom>
          <a:noFill/>
          <a:ln w="9525">
            <a:solidFill>
              <a:schemeClr val="tx1"/>
            </a:solidFill>
            <a:miter lim="800000"/>
            <a:headEnd/>
            <a:tailEnd/>
          </a:ln>
          <a:effectLst/>
        </p:spPr>
      </p:pic>
      <p:graphicFrame>
        <p:nvGraphicFramePr>
          <p:cNvPr id="310277" name="Object 5"/>
          <p:cNvGraphicFramePr>
            <a:graphicFrameLocks noChangeAspect="1"/>
          </p:cNvGraphicFramePr>
          <p:nvPr/>
        </p:nvGraphicFramePr>
        <p:xfrm>
          <a:off x="428596" y="3571876"/>
          <a:ext cx="1571636" cy="471475"/>
        </p:xfrm>
        <a:graphic>
          <a:graphicData uri="http://schemas.openxmlformats.org/presentationml/2006/ole">
            <p:oleObj spid="_x0000_s310277" name="Ecuación" r:id="rId6" imgW="774360" imgH="228600" progId="Equation.3">
              <p:embed/>
            </p:oleObj>
          </a:graphicData>
        </a:graphic>
      </p:graphicFrame>
      <p:pic>
        <p:nvPicPr>
          <p:cNvPr id="15" name="Picture 2" descr="I:\Fotos de Dell\MB900433183.JPG"/>
          <p:cNvPicPr>
            <a:picLocks noChangeAspect="1" noChangeArrowheads="1"/>
          </p:cNvPicPr>
          <p:nvPr/>
        </p:nvPicPr>
        <p:blipFill>
          <a:blip r:embed="rId7"/>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18" name="9 Subtítulo"/>
          <p:cNvSpPr txBox="1">
            <a:spLocks/>
          </p:cNvSpPr>
          <p:nvPr/>
        </p:nvSpPr>
        <p:spPr bwMode="auto">
          <a:xfrm>
            <a:off x="285720" y="1285860"/>
            <a:ext cx="8358246" cy="857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Con el rendimiento esperado y la varianza de mínimo riego, representan el punto inicial de la frontera eficiente.</a:t>
            </a:r>
          </a:p>
        </p:txBody>
      </p:sp>
      <p:pic>
        <p:nvPicPr>
          <p:cNvPr id="311302" name="Picture 6"/>
          <p:cNvPicPr>
            <a:picLocks noChangeAspect="1" noChangeArrowheads="1"/>
          </p:cNvPicPr>
          <p:nvPr/>
        </p:nvPicPr>
        <p:blipFill>
          <a:blip r:embed="rId4"/>
          <a:srcRect/>
          <a:stretch>
            <a:fillRect/>
          </a:stretch>
        </p:blipFill>
        <p:spPr bwMode="auto">
          <a:xfrm>
            <a:off x="4786314" y="1785926"/>
            <a:ext cx="4071966" cy="2928958"/>
          </a:xfrm>
          <a:prstGeom prst="rect">
            <a:avLst/>
          </a:prstGeom>
          <a:noFill/>
          <a:ln w="9525">
            <a:noFill/>
            <a:miter lim="800000"/>
            <a:headEnd/>
            <a:tailEnd/>
          </a:ln>
          <a:effectLst/>
        </p:spPr>
      </p:pic>
      <p:sp>
        <p:nvSpPr>
          <p:cNvPr id="15" name="9 Subtítulo"/>
          <p:cNvSpPr txBox="1">
            <a:spLocks/>
          </p:cNvSpPr>
          <p:nvPr/>
        </p:nvSpPr>
        <p:spPr bwMode="auto">
          <a:xfrm>
            <a:off x="285720" y="2000240"/>
            <a:ext cx="4143404" cy="21431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5"/>
              </a:buBlip>
            </a:pPr>
            <a:r>
              <a:rPr lang="es-ES" sz="2200" dirty="0" smtClean="0">
                <a:solidFill>
                  <a:srgbClr val="92D050"/>
                </a:solidFill>
              </a:rPr>
              <a:t> </a:t>
            </a:r>
            <a:r>
              <a:rPr lang="es-ES" sz="2200" dirty="0" smtClean="0"/>
              <a:t> </a:t>
            </a:r>
            <a:r>
              <a:rPr lang="es-ES" sz="2200" dirty="0" smtClean="0">
                <a:solidFill>
                  <a:srgbClr val="92D050"/>
                </a:solidFill>
              </a:rPr>
              <a:t>Para obtener las demás carteras eficiente</a:t>
            </a:r>
          </a:p>
          <a:p>
            <a:pPr algn="just"/>
            <a:r>
              <a:rPr lang="es-ES" sz="2200" dirty="0" smtClean="0"/>
              <a:t>Para obtener las demás carteras eficientes a partir de la cartera de mínimo riego necesitamos aplicar la formula:</a:t>
            </a:r>
          </a:p>
        </p:txBody>
      </p:sp>
      <p:sp>
        <p:nvSpPr>
          <p:cNvPr id="16" name="15 Proceso alternativo"/>
          <p:cNvSpPr/>
          <p:nvPr/>
        </p:nvSpPr>
        <p:spPr>
          <a:xfrm>
            <a:off x="357158" y="4286256"/>
            <a:ext cx="2357454" cy="64294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21" name="20 Objeto"/>
          <p:cNvGraphicFramePr>
            <a:graphicFrameLocks noChangeAspect="1"/>
          </p:cNvGraphicFramePr>
          <p:nvPr/>
        </p:nvGraphicFramePr>
        <p:xfrm>
          <a:off x="520700" y="4383088"/>
          <a:ext cx="2138363" cy="419100"/>
        </p:xfrm>
        <a:graphic>
          <a:graphicData uri="http://schemas.openxmlformats.org/presentationml/2006/ole">
            <p:oleObj spid="_x0000_s311303" name="Ecuación" r:id="rId6" imgW="888840" imgH="203040" progId="Equation.3">
              <p:embed/>
            </p:oleObj>
          </a:graphicData>
        </a:graphic>
      </p:graphicFrame>
      <p:graphicFrame>
        <p:nvGraphicFramePr>
          <p:cNvPr id="22" name="21 Objeto"/>
          <p:cNvGraphicFramePr>
            <a:graphicFrameLocks noChangeAspect="1"/>
          </p:cNvGraphicFramePr>
          <p:nvPr/>
        </p:nvGraphicFramePr>
        <p:xfrm>
          <a:off x="571472" y="5072074"/>
          <a:ext cx="1785950" cy="1212856"/>
        </p:xfrm>
        <a:graphic>
          <a:graphicData uri="http://schemas.openxmlformats.org/presentationml/2006/ole">
            <p:oleObj spid="_x0000_s311304" name="Ecuación" r:id="rId7" imgW="1041120" imgH="711000" progId="Equation.3">
              <p:embed/>
            </p:oleObj>
          </a:graphicData>
        </a:graphic>
      </p:graphicFrame>
      <p:graphicFrame>
        <p:nvGraphicFramePr>
          <p:cNvPr id="23" name="22 Objeto"/>
          <p:cNvGraphicFramePr>
            <a:graphicFrameLocks noChangeAspect="1"/>
          </p:cNvGraphicFramePr>
          <p:nvPr/>
        </p:nvGraphicFramePr>
        <p:xfrm>
          <a:off x="2928926" y="4500570"/>
          <a:ext cx="1928826" cy="1885960"/>
        </p:xfrm>
        <a:graphic>
          <a:graphicData uri="http://schemas.openxmlformats.org/presentationml/2006/ole">
            <p:oleObj spid="_x0000_s311305" name="Ecuación" r:id="rId8" imgW="1028520" imgH="914400" progId="Equation.3">
              <p:embed/>
            </p:oleObj>
          </a:graphicData>
        </a:graphic>
      </p:graphicFrame>
      <p:graphicFrame>
        <p:nvGraphicFramePr>
          <p:cNvPr id="27" name="26 Objeto"/>
          <p:cNvGraphicFramePr>
            <a:graphicFrameLocks noChangeAspect="1"/>
          </p:cNvGraphicFramePr>
          <p:nvPr/>
        </p:nvGraphicFramePr>
        <p:xfrm>
          <a:off x="5143504" y="4572008"/>
          <a:ext cx="1582754" cy="1857388"/>
        </p:xfrm>
        <a:graphic>
          <a:graphicData uri="http://schemas.openxmlformats.org/presentationml/2006/ole">
            <p:oleObj spid="_x0000_s311306" name="Ecuación" r:id="rId9" imgW="698400" imgH="1015920" progId="Equation.3">
              <p:embed/>
            </p:oleObj>
          </a:graphicData>
        </a:graphic>
      </p:graphicFrame>
      <p:pic>
        <p:nvPicPr>
          <p:cNvPr id="17" name="Picture 2" descr="I:\Fotos de Dell\MB900433183.JPG"/>
          <p:cNvPicPr>
            <a:picLocks noChangeAspect="1" noChangeArrowheads="1"/>
          </p:cNvPicPr>
          <p:nvPr/>
        </p:nvPicPr>
        <p:blipFill>
          <a:blip r:embed="rId10"/>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15" name="9 Subtítulo"/>
          <p:cNvSpPr txBox="1">
            <a:spLocks/>
          </p:cNvSpPr>
          <p:nvPr/>
        </p:nvSpPr>
        <p:spPr bwMode="auto">
          <a:xfrm>
            <a:off x="285720" y="1285860"/>
            <a:ext cx="8429684" cy="5000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ES" sz="2200" dirty="0" smtClean="0"/>
              <a:t> Con los datos de nuestro ejercicio tenemos:</a:t>
            </a:r>
          </a:p>
        </p:txBody>
      </p:sp>
      <p:graphicFrame>
        <p:nvGraphicFramePr>
          <p:cNvPr id="22" name="21 Objeto"/>
          <p:cNvGraphicFramePr>
            <a:graphicFrameLocks noChangeAspect="1"/>
          </p:cNvGraphicFramePr>
          <p:nvPr/>
        </p:nvGraphicFramePr>
        <p:xfrm>
          <a:off x="428596" y="1928802"/>
          <a:ext cx="4964113" cy="1601787"/>
        </p:xfrm>
        <a:graphic>
          <a:graphicData uri="http://schemas.openxmlformats.org/presentationml/2006/ole">
            <p:oleObj spid="_x0000_s313347" name="Ecuación" r:id="rId5" imgW="2895480" imgH="939600" progId="Equation.3">
              <p:embed/>
            </p:oleObj>
          </a:graphicData>
        </a:graphic>
      </p:graphicFrame>
      <p:graphicFrame>
        <p:nvGraphicFramePr>
          <p:cNvPr id="313350" name="Object 6"/>
          <p:cNvGraphicFramePr>
            <a:graphicFrameLocks noChangeAspect="1"/>
          </p:cNvGraphicFramePr>
          <p:nvPr/>
        </p:nvGraphicFramePr>
        <p:xfrm>
          <a:off x="5929322" y="1928802"/>
          <a:ext cx="1654175" cy="1558925"/>
        </p:xfrm>
        <a:graphic>
          <a:graphicData uri="http://schemas.openxmlformats.org/presentationml/2006/ole">
            <p:oleObj spid="_x0000_s313350" name="Ecuación" r:id="rId6" imgW="965160" imgH="914400" progId="Equation.3">
              <p:embed/>
            </p:oleObj>
          </a:graphicData>
        </a:graphic>
      </p:graphicFrame>
      <p:graphicFrame>
        <p:nvGraphicFramePr>
          <p:cNvPr id="313351" name="Object 7"/>
          <p:cNvGraphicFramePr>
            <a:graphicFrameLocks noChangeAspect="1"/>
          </p:cNvGraphicFramePr>
          <p:nvPr/>
        </p:nvGraphicFramePr>
        <p:xfrm>
          <a:off x="6215074" y="4500570"/>
          <a:ext cx="1306513" cy="1558925"/>
        </p:xfrm>
        <a:graphic>
          <a:graphicData uri="http://schemas.openxmlformats.org/presentationml/2006/ole">
            <p:oleObj spid="_x0000_s313351" name="Ecuación" r:id="rId7" imgW="863280" imgH="914400" progId="Equation.3">
              <p:embed/>
            </p:oleObj>
          </a:graphicData>
        </a:graphic>
      </p:graphicFrame>
      <p:graphicFrame>
        <p:nvGraphicFramePr>
          <p:cNvPr id="313352" name="Object 8"/>
          <p:cNvGraphicFramePr>
            <a:graphicFrameLocks noChangeAspect="1"/>
          </p:cNvGraphicFramePr>
          <p:nvPr/>
        </p:nvGraphicFramePr>
        <p:xfrm>
          <a:off x="571472" y="4572008"/>
          <a:ext cx="4286280" cy="1558925"/>
        </p:xfrm>
        <a:graphic>
          <a:graphicData uri="http://schemas.openxmlformats.org/presentationml/2006/ole">
            <p:oleObj spid="_x0000_s313352" name="Ecuación" r:id="rId8" imgW="2641320" imgH="914400" progId="Equation.3">
              <p:embed/>
            </p:oleObj>
          </a:graphicData>
        </a:graphic>
      </p:graphicFrame>
      <p:sp>
        <p:nvSpPr>
          <p:cNvPr id="19" name="9 Subtítulo"/>
          <p:cNvSpPr txBox="1">
            <a:spLocks/>
          </p:cNvSpPr>
          <p:nvPr/>
        </p:nvSpPr>
        <p:spPr bwMode="auto">
          <a:xfrm>
            <a:off x="285720" y="3786190"/>
            <a:ext cx="8215370" cy="5000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ES" sz="2200" dirty="0" smtClean="0">
                <a:solidFill>
                  <a:srgbClr val="92D050"/>
                </a:solidFill>
              </a:rPr>
              <a:t> </a:t>
            </a:r>
            <a:r>
              <a:rPr lang="es-ES" sz="2200" dirty="0" smtClean="0"/>
              <a:t>Si nuestro rendimiento esperado del portafolio es de 0.5% </a:t>
            </a:r>
            <a:r>
              <a:rPr lang="es-ES" sz="2200" dirty="0" smtClean="0">
                <a:latin typeface="Calibri"/>
              </a:rPr>
              <a:t>→  </a:t>
            </a:r>
            <a:endParaRPr lang="es-ES" sz="2200" dirty="0" smtClean="0"/>
          </a:p>
        </p:txBody>
      </p:sp>
      <p:graphicFrame>
        <p:nvGraphicFramePr>
          <p:cNvPr id="20" name="19 Objeto"/>
          <p:cNvGraphicFramePr>
            <a:graphicFrameLocks noChangeAspect="1"/>
          </p:cNvGraphicFramePr>
          <p:nvPr/>
        </p:nvGraphicFramePr>
        <p:xfrm>
          <a:off x="7572396" y="3821116"/>
          <a:ext cx="1200156" cy="393702"/>
        </p:xfrm>
        <a:graphic>
          <a:graphicData uri="http://schemas.openxmlformats.org/presentationml/2006/ole">
            <p:oleObj spid="_x0000_s313353" name="Ecuación" r:id="rId9" imgW="685800" imgH="215640" progId="Equation.3">
              <p:embed/>
            </p:oleObj>
          </a:graphicData>
        </a:graphic>
      </p:graphicFrame>
      <p:pic>
        <p:nvPicPr>
          <p:cNvPr id="14" name="Picture 2" descr="I:\Fotos de Dell\MB900433183.JPG"/>
          <p:cNvPicPr>
            <a:picLocks noChangeAspect="1" noChangeArrowheads="1"/>
          </p:cNvPicPr>
          <p:nvPr/>
        </p:nvPicPr>
        <p:blipFill>
          <a:blip r:embed="rId10"/>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graphicFrame>
        <p:nvGraphicFramePr>
          <p:cNvPr id="313352" name="Object 8"/>
          <p:cNvGraphicFramePr>
            <a:graphicFrameLocks noChangeAspect="1"/>
          </p:cNvGraphicFramePr>
          <p:nvPr/>
        </p:nvGraphicFramePr>
        <p:xfrm>
          <a:off x="428596" y="1714488"/>
          <a:ext cx="8286750" cy="1928826"/>
        </p:xfrm>
        <a:graphic>
          <a:graphicData uri="http://schemas.openxmlformats.org/presentationml/2006/ole">
            <p:oleObj spid="_x0000_s314373" name="Ecuación" r:id="rId4" imgW="3682800" imgH="952200" progId="Equation.3">
              <p:embed/>
            </p:oleObj>
          </a:graphicData>
        </a:graphic>
      </p:graphicFrame>
      <p:graphicFrame>
        <p:nvGraphicFramePr>
          <p:cNvPr id="314375" name="Object 7"/>
          <p:cNvGraphicFramePr>
            <a:graphicFrameLocks noChangeAspect="1"/>
          </p:cNvGraphicFramePr>
          <p:nvPr/>
        </p:nvGraphicFramePr>
        <p:xfrm>
          <a:off x="3071802" y="1295388"/>
          <a:ext cx="2138363" cy="419100"/>
        </p:xfrm>
        <a:graphic>
          <a:graphicData uri="http://schemas.openxmlformats.org/presentationml/2006/ole">
            <p:oleObj spid="_x0000_s314375" name="Ecuación" r:id="rId5" imgW="888840" imgH="203040" progId="Equation.3">
              <p:embed/>
            </p:oleObj>
          </a:graphicData>
        </a:graphic>
      </p:graphicFrame>
      <p:graphicFrame>
        <p:nvGraphicFramePr>
          <p:cNvPr id="16" name="15 Objeto"/>
          <p:cNvGraphicFramePr>
            <a:graphicFrameLocks noChangeAspect="1"/>
          </p:cNvGraphicFramePr>
          <p:nvPr/>
        </p:nvGraphicFramePr>
        <p:xfrm>
          <a:off x="552437" y="4714884"/>
          <a:ext cx="2090737" cy="1643074"/>
        </p:xfrm>
        <a:graphic>
          <a:graphicData uri="http://schemas.openxmlformats.org/presentationml/2006/ole">
            <p:oleObj spid="_x0000_s314376" name="Ecuación" r:id="rId6" imgW="1002960" imgH="914400" progId="Equation.3">
              <p:embed/>
            </p:oleObj>
          </a:graphicData>
        </a:graphic>
      </p:graphicFrame>
      <p:graphicFrame>
        <p:nvGraphicFramePr>
          <p:cNvPr id="17" name="16 Objeto"/>
          <p:cNvGraphicFramePr>
            <a:graphicFrameLocks noChangeAspect="1"/>
          </p:cNvGraphicFramePr>
          <p:nvPr/>
        </p:nvGraphicFramePr>
        <p:xfrm>
          <a:off x="5357818" y="5000636"/>
          <a:ext cx="2143140" cy="428628"/>
        </p:xfrm>
        <a:graphic>
          <a:graphicData uri="http://schemas.openxmlformats.org/presentationml/2006/ole">
            <p:oleObj spid="_x0000_s314377" name="Ecuación" r:id="rId7" imgW="850680" imgH="215640" progId="Equation.3">
              <p:embed/>
            </p:oleObj>
          </a:graphicData>
        </a:graphic>
      </p:graphicFrame>
      <p:graphicFrame>
        <p:nvGraphicFramePr>
          <p:cNvPr id="314378" name="Object 10"/>
          <p:cNvGraphicFramePr>
            <a:graphicFrameLocks noChangeAspect="1"/>
          </p:cNvGraphicFramePr>
          <p:nvPr/>
        </p:nvGraphicFramePr>
        <p:xfrm>
          <a:off x="5286380" y="5643578"/>
          <a:ext cx="2286016" cy="428629"/>
        </p:xfrm>
        <a:graphic>
          <a:graphicData uri="http://schemas.openxmlformats.org/presentationml/2006/ole">
            <p:oleObj spid="_x0000_s314378" name="Ecuación" r:id="rId8" imgW="850680" imgH="215640" progId="Equation.3">
              <p:embed/>
            </p:oleObj>
          </a:graphicData>
        </a:graphic>
      </p:graphicFrame>
      <p:sp>
        <p:nvSpPr>
          <p:cNvPr id="18" name="17 Flecha derecha"/>
          <p:cNvSpPr/>
          <p:nvPr/>
        </p:nvSpPr>
        <p:spPr>
          <a:xfrm>
            <a:off x="3286116" y="4786322"/>
            <a:ext cx="1357322" cy="1214446"/>
          </a:xfrm>
          <a:prstGeom prst="rightArrow">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pic>
        <p:nvPicPr>
          <p:cNvPr id="14" name="Picture 2" descr="I:\Fotos de Dell\MB900433183.JPG"/>
          <p:cNvPicPr>
            <a:picLocks noChangeAspect="1" noChangeArrowheads="1"/>
          </p:cNvPicPr>
          <p:nvPr/>
        </p:nvPicPr>
        <p:blipFill>
          <a:blip r:embed="rId9"/>
          <a:srcRect/>
          <a:stretch>
            <a:fillRect/>
          </a:stretch>
        </p:blipFill>
        <p:spPr bwMode="auto">
          <a:xfrm>
            <a:off x="0" y="0"/>
            <a:ext cx="1928794" cy="1071546"/>
          </a:xfrm>
          <a:prstGeom prst="rect">
            <a:avLst/>
          </a:prstGeom>
          <a:noFill/>
          <a:ln>
            <a:solidFill>
              <a:srgbClr val="92D050"/>
            </a:solidFill>
          </a:ln>
        </p:spPr>
      </p:pic>
      <p:sp>
        <p:nvSpPr>
          <p:cNvPr id="15" name="9 Subtítulo"/>
          <p:cNvSpPr txBox="1">
            <a:spLocks/>
          </p:cNvSpPr>
          <p:nvPr/>
        </p:nvSpPr>
        <p:spPr>
          <a:xfrm>
            <a:off x="285720" y="3714752"/>
            <a:ext cx="8429684" cy="1071570"/>
          </a:xfrm>
          <a:prstGeom prst="rect">
            <a:avLst/>
          </a:prstGeo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lnSpcReduction="10000"/>
          </a:bodyPr>
          <a:lstStyle/>
          <a:p>
            <a:pPr marL="0" marR="0" lvl="0" indent="0" algn="just"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es-ES" sz="2200" i="0" u="none" strike="noStrike" kern="1200" cap="none" spc="0" normalizeH="0" baseline="0" noProof="0" dirty="0" smtClean="0">
                <a:ln>
                  <a:noFill/>
                </a:ln>
                <a:solidFill>
                  <a:srgbClr val="92D050"/>
                </a:solidFill>
                <a:effectLst/>
                <a:uLnTx/>
                <a:uFillTx/>
                <a:latin typeface="+mn-lt"/>
                <a:ea typeface="+mn-ea"/>
                <a:cs typeface="+mn-cs"/>
              </a:rPr>
              <a:t> </a:t>
            </a:r>
            <a:r>
              <a:rPr kumimoji="0" lang="es-ES" sz="2200" i="0" u="none" strike="noStrike" kern="1200" cap="none" spc="0" normalizeH="0" baseline="0" noProof="0" dirty="0" smtClean="0">
                <a:ln>
                  <a:noFill/>
                </a:ln>
                <a:effectLst/>
                <a:uLnTx/>
                <a:uFillTx/>
                <a:latin typeface="+mn-lt"/>
                <a:ea typeface="+mn-ea"/>
                <a:cs typeface="+mn-cs"/>
              </a:rPr>
              <a:t>El portafolio óptimo riesgoso</a:t>
            </a:r>
            <a:r>
              <a:rPr kumimoji="0" lang="es-ES" sz="2200" i="0" u="none" strike="noStrike" kern="1200" cap="none" spc="0" normalizeH="0" noProof="0" dirty="0" smtClean="0">
                <a:ln>
                  <a:noFill/>
                </a:ln>
                <a:effectLst/>
                <a:uLnTx/>
                <a:uFillTx/>
                <a:latin typeface="+mn-lt"/>
                <a:ea typeface="+mn-ea"/>
                <a:cs typeface="+mn-cs"/>
              </a:rPr>
              <a:t> es 65.37% para las acciones de </a:t>
            </a:r>
            <a:r>
              <a:rPr lang="es-ES" sz="2200" i="1" dirty="0" smtClean="0"/>
              <a:t>B</a:t>
            </a:r>
            <a:r>
              <a:rPr lang="es-ES" sz="2200" dirty="0" smtClean="0"/>
              <a:t> y 34.63% para las acciones de </a:t>
            </a:r>
            <a:r>
              <a:rPr lang="es-ES" sz="2200" i="1" dirty="0" smtClean="0"/>
              <a:t>D</a:t>
            </a:r>
            <a:r>
              <a:rPr lang="es-ES" sz="2200" dirty="0" smtClean="0"/>
              <a:t>. Estos resultados puede comprobarse con la fórmula de la guía positiva 24.</a:t>
            </a:r>
            <a:endParaRPr kumimoji="0" lang="es-ES" sz="2200" i="0" u="none" strike="noStrike" kern="1200" cap="none" spc="0" normalizeH="0" baseline="0" noProof="0" dirty="0" smtClean="0">
              <a:ln>
                <a:noFill/>
              </a:ln>
              <a:effectLst/>
              <a:uLnTx/>
              <a:uFillTx/>
              <a:latin typeface="+mn-lt"/>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ES" sz="2800" b="1" i="0" u="none" strike="noStrike" kern="1200" cap="none" spc="0" normalizeH="0" baseline="0" noProof="0" dirty="0">
              <a:ln>
                <a:noFill/>
              </a:ln>
              <a:solidFill>
                <a:srgbClr val="92D05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15" name="9 Subtítulo"/>
          <p:cNvSpPr txBox="1">
            <a:spLocks/>
          </p:cNvSpPr>
          <p:nvPr/>
        </p:nvSpPr>
        <p:spPr bwMode="auto">
          <a:xfrm>
            <a:off x="285720" y="1214422"/>
            <a:ext cx="8572560"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ES" sz="2200" dirty="0" smtClean="0">
                <a:solidFill>
                  <a:srgbClr val="92D050"/>
                </a:solidFill>
              </a:rPr>
              <a:t> </a:t>
            </a:r>
            <a:r>
              <a:rPr lang="es-ES" sz="2200" dirty="0" smtClean="0"/>
              <a:t> </a:t>
            </a:r>
            <a:r>
              <a:rPr lang="es-ES" sz="2200" dirty="0" smtClean="0">
                <a:solidFill>
                  <a:srgbClr val="92D050"/>
                </a:solidFill>
              </a:rPr>
              <a:t>El  Riesgo del portafolio con un rendimiento esperado de  </a:t>
            </a:r>
          </a:p>
        </p:txBody>
      </p:sp>
      <p:graphicFrame>
        <p:nvGraphicFramePr>
          <p:cNvPr id="315398" name="Object 6"/>
          <p:cNvGraphicFramePr>
            <a:graphicFrameLocks noChangeAspect="1"/>
          </p:cNvGraphicFramePr>
          <p:nvPr/>
        </p:nvGraphicFramePr>
        <p:xfrm>
          <a:off x="7286644" y="1249350"/>
          <a:ext cx="1200150" cy="393700"/>
        </p:xfrm>
        <a:graphic>
          <a:graphicData uri="http://schemas.openxmlformats.org/presentationml/2006/ole">
            <p:oleObj spid="_x0000_s315398" name="Ecuación" r:id="rId5" imgW="685800" imgH="215640" progId="Equation.3">
              <p:embed/>
            </p:oleObj>
          </a:graphicData>
        </a:graphic>
      </p:graphicFrame>
      <p:pic>
        <p:nvPicPr>
          <p:cNvPr id="9" name="Picture 2" descr="I:\Fotos de Dell\MB900433183.JPG"/>
          <p:cNvPicPr>
            <a:picLocks noChangeAspect="1" noChangeArrowheads="1"/>
          </p:cNvPicPr>
          <p:nvPr/>
        </p:nvPicPr>
        <p:blipFill>
          <a:blip r:embed="rId6"/>
          <a:srcRect/>
          <a:stretch>
            <a:fillRect/>
          </a:stretch>
        </p:blipFill>
        <p:spPr bwMode="auto">
          <a:xfrm>
            <a:off x="0" y="0"/>
            <a:ext cx="1928794" cy="1071546"/>
          </a:xfrm>
          <a:prstGeom prst="rect">
            <a:avLst/>
          </a:prstGeom>
          <a:noFill/>
          <a:ln>
            <a:solidFill>
              <a:srgbClr val="92D050"/>
            </a:solidFill>
          </a:ln>
        </p:spPr>
      </p:pic>
      <p:sp>
        <p:nvSpPr>
          <p:cNvPr id="10" name="9 Proceso alternativo"/>
          <p:cNvSpPr/>
          <p:nvPr/>
        </p:nvSpPr>
        <p:spPr>
          <a:xfrm>
            <a:off x="3214678" y="1714488"/>
            <a:ext cx="2214578" cy="64294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11" name="10 Objeto"/>
          <p:cNvGraphicFramePr>
            <a:graphicFrameLocks noChangeAspect="1"/>
          </p:cNvGraphicFramePr>
          <p:nvPr/>
        </p:nvGraphicFramePr>
        <p:xfrm>
          <a:off x="3281363" y="1785938"/>
          <a:ext cx="2046287" cy="471487"/>
        </p:xfrm>
        <a:graphic>
          <a:graphicData uri="http://schemas.openxmlformats.org/presentationml/2006/ole">
            <p:oleObj spid="_x0000_s315399" name="Ecuación" r:id="rId7" imgW="850680" imgH="228600" progId="Equation.3">
              <p:embed/>
            </p:oleObj>
          </a:graphicData>
        </a:graphic>
      </p:graphicFrame>
      <p:sp>
        <p:nvSpPr>
          <p:cNvPr id="12" name="9 Subtítulo"/>
          <p:cNvSpPr txBox="1">
            <a:spLocks/>
          </p:cNvSpPr>
          <p:nvPr/>
        </p:nvSpPr>
        <p:spPr bwMode="auto">
          <a:xfrm>
            <a:off x="428596" y="2500306"/>
            <a:ext cx="8429684" cy="857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     </a:t>
            </a:r>
            <a:r>
              <a:rPr lang="es-ES" sz="2050" dirty="0" smtClean="0">
                <a:solidFill>
                  <a:srgbClr val="0070C0"/>
                </a:solidFill>
              </a:rPr>
              <a:t>=MMULT(MMULT(TRANSPONER(AC352:AC353);K342:L343);AC352:AC353) </a:t>
            </a:r>
            <a:r>
              <a:rPr lang="es-ES" sz="2200" dirty="0" smtClean="0"/>
              <a:t>y seguidamente de </a:t>
            </a:r>
            <a:r>
              <a:rPr lang="es-ES" sz="2200" dirty="0" err="1" smtClean="0"/>
              <a:t>Ctrl</a:t>
            </a:r>
            <a:r>
              <a:rPr lang="es-ES" sz="2200" dirty="0" smtClean="0"/>
              <a:t> + </a:t>
            </a:r>
            <a:r>
              <a:rPr lang="es-ES" sz="2200" dirty="0" err="1" smtClean="0"/>
              <a:t>Shift</a:t>
            </a:r>
            <a:r>
              <a:rPr lang="es-ES" sz="2200" dirty="0" smtClean="0"/>
              <a:t> + </a:t>
            </a:r>
            <a:r>
              <a:rPr lang="es-ES" sz="2200" dirty="0" err="1" smtClean="0"/>
              <a:t>Intro</a:t>
            </a:r>
            <a:r>
              <a:rPr lang="es-ES" sz="2200" dirty="0" smtClean="0"/>
              <a:t>.</a:t>
            </a:r>
          </a:p>
        </p:txBody>
      </p:sp>
      <p:graphicFrame>
        <p:nvGraphicFramePr>
          <p:cNvPr id="14" name="13 Objeto"/>
          <p:cNvGraphicFramePr>
            <a:graphicFrameLocks noChangeAspect="1"/>
          </p:cNvGraphicFramePr>
          <p:nvPr/>
        </p:nvGraphicFramePr>
        <p:xfrm>
          <a:off x="357158" y="2500306"/>
          <a:ext cx="458790" cy="471490"/>
        </p:xfrm>
        <a:graphic>
          <a:graphicData uri="http://schemas.openxmlformats.org/presentationml/2006/ole">
            <p:oleObj spid="_x0000_s315400" name="Ecuación" r:id="rId8" imgW="203040" imgH="228600" progId="Equation.3">
              <p:embed/>
            </p:oleObj>
          </a:graphicData>
        </a:graphic>
      </p:graphicFrame>
      <p:graphicFrame>
        <p:nvGraphicFramePr>
          <p:cNvPr id="315401" name="Object 9"/>
          <p:cNvGraphicFramePr>
            <a:graphicFrameLocks noChangeAspect="1"/>
          </p:cNvGraphicFramePr>
          <p:nvPr/>
        </p:nvGraphicFramePr>
        <p:xfrm>
          <a:off x="598488" y="3357562"/>
          <a:ext cx="7045346" cy="928688"/>
        </p:xfrm>
        <a:graphic>
          <a:graphicData uri="http://schemas.openxmlformats.org/presentationml/2006/ole">
            <p:oleObj spid="_x0000_s315401" name="Ecuación" r:id="rId9" imgW="3377880" imgH="457200" progId="Equation.3">
              <p:embed/>
            </p:oleObj>
          </a:graphicData>
        </a:graphic>
      </p:graphicFrame>
      <p:sp>
        <p:nvSpPr>
          <p:cNvPr id="16" name="9 Subtítulo"/>
          <p:cNvSpPr txBox="1">
            <a:spLocks/>
          </p:cNvSpPr>
          <p:nvPr/>
        </p:nvSpPr>
        <p:spPr bwMode="auto">
          <a:xfrm>
            <a:off x="571472" y="4643446"/>
            <a:ext cx="3357586" cy="1785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Font typeface="Wingdings" pitchFamily="2" charset="2"/>
              <a:buChar char="ü"/>
            </a:pPr>
            <a:r>
              <a:rPr lang="es-ES" sz="2200" dirty="0" smtClean="0">
                <a:solidFill>
                  <a:srgbClr val="92D050"/>
                </a:solidFill>
              </a:rPr>
              <a:t> </a:t>
            </a:r>
            <a:r>
              <a:rPr lang="es-ES" sz="2200" dirty="0" smtClean="0"/>
              <a:t>De este modo hemos encontrado un punto inicial de otra cartera eficiente cuyo rendimiento es  0.5% y riesgo es de 0.16%.</a:t>
            </a:r>
            <a:endParaRPr lang="es-ES" sz="2200" dirty="0" smtClean="0">
              <a:solidFill>
                <a:srgbClr val="92D050"/>
              </a:solidFill>
            </a:endParaRPr>
          </a:p>
        </p:txBody>
      </p:sp>
      <p:graphicFrame>
        <p:nvGraphicFramePr>
          <p:cNvPr id="315403" name="Object 11"/>
          <p:cNvGraphicFramePr>
            <a:graphicFrameLocks noChangeAspect="1"/>
          </p:cNvGraphicFramePr>
          <p:nvPr/>
        </p:nvGraphicFramePr>
        <p:xfrm>
          <a:off x="641349" y="4143376"/>
          <a:ext cx="1501759" cy="428632"/>
        </p:xfrm>
        <a:graphic>
          <a:graphicData uri="http://schemas.openxmlformats.org/presentationml/2006/ole">
            <p:oleObj spid="_x0000_s315403" name="Ecuación" r:id="rId10" imgW="774360" imgH="228600" progId="Equation.3">
              <p:embed/>
            </p:oleObj>
          </a:graphicData>
        </a:graphic>
      </p:graphicFrame>
      <p:pic>
        <p:nvPicPr>
          <p:cNvPr id="315404" name="Picture 12"/>
          <p:cNvPicPr>
            <a:picLocks noChangeAspect="1" noChangeArrowheads="1"/>
          </p:cNvPicPr>
          <p:nvPr/>
        </p:nvPicPr>
        <p:blipFill>
          <a:blip r:embed="rId11"/>
          <a:srcRect/>
          <a:stretch>
            <a:fillRect/>
          </a:stretch>
        </p:blipFill>
        <p:spPr bwMode="auto">
          <a:xfrm>
            <a:off x="4429124" y="4429132"/>
            <a:ext cx="3590925" cy="1981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sp>
        <p:nvSpPr>
          <p:cNvPr id="16" name="9 Subtítulo"/>
          <p:cNvSpPr txBox="1">
            <a:spLocks/>
          </p:cNvSpPr>
          <p:nvPr/>
        </p:nvSpPr>
        <p:spPr bwMode="auto">
          <a:xfrm>
            <a:off x="285720" y="1285860"/>
            <a:ext cx="8572560" cy="12144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Font typeface="Wingdings" pitchFamily="2" charset="2"/>
              <a:buChar char="ü"/>
            </a:pPr>
            <a:r>
              <a:rPr lang="es-ES" sz="2200" dirty="0" smtClean="0">
                <a:solidFill>
                  <a:srgbClr val="92D050"/>
                </a:solidFill>
              </a:rPr>
              <a:t> </a:t>
            </a:r>
            <a:r>
              <a:rPr lang="es-ES" sz="2200" dirty="0" smtClean="0"/>
              <a:t>Para crear una simulación de la frontera eficiente se puede repetir los pasos de la guía positiva 43; donde aumentamos la rentabilidad esperada que se encuentra ubicada en la matriz B’*.</a:t>
            </a:r>
          </a:p>
          <a:p>
            <a:pPr algn="just"/>
            <a:endParaRPr lang="es-ES" sz="1600" dirty="0" smtClean="0"/>
          </a:p>
        </p:txBody>
      </p:sp>
      <p:graphicFrame>
        <p:nvGraphicFramePr>
          <p:cNvPr id="19" name="18 Tabla"/>
          <p:cNvGraphicFramePr>
            <a:graphicFrameLocks noGrp="1"/>
          </p:cNvGraphicFramePr>
          <p:nvPr/>
        </p:nvGraphicFramePr>
        <p:xfrm>
          <a:off x="2143109" y="2428868"/>
          <a:ext cx="4857783" cy="3929083"/>
        </p:xfrm>
        <a:graphic>
          <a:graphicData uri="http://schemas.openxmlformats.org/drawingml/2006/table">
            <a:tbl>
              <a:tblPr/>
              <a:tblGrid>
                <a:gridCol w="1027843"/>
                <a:gridCol w="783119"/>
                <a:gridCol w="697465"/>
                <a:gridCol w="750489"/>
                <a:gridCol w="832064"/>
                <a:gridCol w="766803"/>
              </a:tblGrid>
              <a:tr h="293633">
                <a:tc gridSpan="3">
                  <a:txBody>
                    <a:bodyPr/>
                    <a:lstStyle/>
                    <a:p>
                      <a:pPr algn="l" fontAlgn="b"/>
                      <a:r>
                        <a:rPr lang="es-ES" sz="1800" b="1" i="0" u="none" strike="noStrike" dirty="0">
                          <a:solidFill>
                            <a:srgbClr val="000000"/>
                          </a:solidFill>
                          <a:latin typeface="Calibri"/>
                        </a:rPr>
                        <a:t>PORTAFOLIO EFICIENTE</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a:txBody>
                    <a:bodyPr/>
                    <a:lstStyle/>
                    <a:p>
                      <a:pPr algn="l" fontAlgn="b"/>
                      <a:endParaRPr lang="es-ES" sz="15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S" sz="15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S" sz="15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279650">
                <a:tc>
                  <a:txBody>
                    <a:bodyPr/>
                    <a:lstStyle/>
                    <a:p>
                      <a:pPr algn="ctr" fontAlgn="b"/>
                      <a:r>
                        <a:rPr lang="es-ES" sz="1500" b="0" i="0" u="none" strike="noStrike">
                          <a:solidFill>
                            <a:srgbClr val="000000"/>
                          </a:solidFill>
                          <a:latin typeface="Calibri"/>
                        </a:rPr>
                        <a:t>Portafolio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s-ES" sz="1500" b="0" i="0" u="none" strike="noStrike" dirty="0" err="1">
                          <a:solidFill>
                            <a:srgbClr val="000000"/>
                          </a:solidFill>
                          <a:latin typeface="Calibri"/>
                        </a:rPr>
                        <a:t>w</a:t>
                      </a:r>
                      <a:r>
                        <a:rPr lang="es-ES" sz="1000" b="0" i="0" u="none" strike="noStrike" dirty="0" err="1">
                          <a:solidFill>
                            <a:srgbClr val="000000"/>
                          </a:solidFill>
                          <a:latin typeface="Calibri"/>
                        </a:rPr>
                        <a:t>B</a:t>
                      </a:r>
                      <a:r>
                        <a:rPr lang="es-ES" sz="10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s-ES" sz="1500" b="0" i="0" u="none" strike="noStrike" dirty="0" err="1">
                          <a:solidFill>
                            <a:srgbClr val="000000"/>
                          </a:solidFill>
                          <a:latin typeface="Calibri"/>
                        </a:rPr>
                        <a:t>w</a:t>
                      </a:r>
                      <a:r>
                        <a:rPr lang="es-ES" sz="1000" b="0" i="0" u="none" strike="noStrike" dirty="0" err="1">
                          <a:solidFill>
                            <a:srgbClr val="000000"/>
                          </a:solidFill>
                          <a:latin typeface="Calibri"/>
                        </a:rPr>
                        <a:t>D</a:t>
                      </a:r>
                      <a:r>
                        <a:rPr lang="es-ES" sz="10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b"/>
                      <a:r>
                        <a:rPr lang="el-GR" sz="1500" b="0" i="0" u="none" strike="noStrike" dirty="0">
                          <a:solidFill>
                            <a:srgbClr val="000000"/>
                          </a:solidFill>
                          <a:latin typeface="Calibri"/>
                        </a:rPr>
                        <a:t>σ </a:t>
                      </a:r>
                      <a:r>
                        <a:rPr lang="es-ES" sz="1000" b="0" i="0" u="none" strike="noStrike" dirty="0">
                          <a:solidFill>
                            <a:srgbClr val="000000"/>
                          </a:solidFill>
                          <a:latin typeface="Calibri"/>
                        </a:rPr>
                        <a:t>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s-ES" sz="1500" b="0" i="0" u="none" strike="noStrike" dirty="0" smtClean="0">
                          <a:solidFill>
                            <a:srgbClr val="000000"/>
                          </a:solidFill>
                          <a:latin typeface="Calibri"/>
                        </a:rPr>
                        <a:t>Var(R</a:t>
                      </a:r>
                      <a:r>
                        <a:rPr lang="es-ES" sz="1000" b="0" i="0" u="none" strike="noStrike" dirty="0" smtClean="0">
                          <a:solidFill>
                            <a:srgbClr val="000000"/>
                          </a:solidFill>
                          <a:latin typeface="Calibri"/>
                        </a:rPr>
                        <a:t> P</a:t>
                      </a:r>
                      <a:r>
                        <a:rPr lang="es-ES" sz="1500" b="0" i="0" u="none" strike="noStrike" dirty="0" smtClean="0">
                          <a:solidFill>
                            <a:srgbClr val="000000"/>
                          </a:solidFill>
                          <a:latin typeface="Calibri"/>
                        </a:rPr>
                        <a:t>)</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67E7E"/>
                    </a:solidFill>
                  </a:tcPr>
                </a:tc>
                <a:tc>
                  <a:txBody>
                    <a:bodyPr/>
                    <a:lstStyle/>
                    <a:p>
                      <a:pPr algn="ctr" fontAlgn="b"/>
                      <a:r>
                        <a:rPr lang="es-ES" sz="1500" b="0" i="0" u="none" strike="noStrike" dirty="0">
                          <a:solidFill>
                            <a:srgbClr val="000000"/>
                          </a:solidFill>
                          <a:latin typeface="Calibri"/>
                        </a:rPr>
                        <a:t>R</a:t>
                      </a:r>
                      <a:r>
                        <a:rPr lang="es-ES" sz="1000" b="0" i="0" u="none" strike="noStrike" dirty="0">
                          <a:solidFill>
                            <a:srgbClr val="000000"/>
                          </a:solidFill>
                          <a:latin typeface="Calibri"/>
                        </a:rPr>
                        <a:t> 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66"/>
                    </a:solidFill>
                  </a:tcPr>
                </a:tc>
              </a:tr>
              <a:tr h="279650">
                <a:tc>
                  <a:txBody>
                    <a:bodyPr/>
                    <a:lstStyle/>
                    <a:p>
                      <a:pPr algn="ctr" fontAlgn="b"/>
                      <a:r>
                        <a:rPr lang="es-ES" sz="1500" b="0" i="0" u="none" strike="noStrike" dirty="0">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0.5316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0.2826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9650">
                <a:tc>
                  <a:txBody>
                    <a:bodyPr/>
                    <a:lstStyle/>
                    <a:p>
                      <a:pPr algn="ctr" fontAlgn="b"/>
                      <a:r>
                        <a:rPr lang="es-ES" sz="1500" b="0"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dirty="0">
                          <a:solidFill>
                            <a:srgbClr val="000000"/>
                          </a:solidFill>
                          <a:latin typeface="Calibri"/>
                        </a:rPr>
                        <a:t>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0.4901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0.2402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0.562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9650">
                <a:tc>
                  <a:txBody>
                    <a:bodyPr/>
                    <a:lstStyle/>
                    <a:p>
                      <a:pPr algn="ctr" fontAlgn="b"/>
                      <a:r>
                        <a:rPr lang="es-ES" sz="1500" b="0" i="0" u="none" strike="noStrike">
                          <a:solidFill>
                            <a:srgbClr val="000000"/>
                          </a:solidFill>
                          <a:latin typeface="Calibri"/>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0.79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0.4525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0.2048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0.538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9650">
                <a:tc>
                  <a:txBody>
                    <a:bodyPr/>
                    <a:lstStyle/>
                    <a:p>
                      <a:pPr algn="ctr" fontAlgn="b"/>
                      <a:r>
                        <a:rPr lang="es-ES" sz="1500" b="0" i="0" u="none" strike="noStrike">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0.4200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0.1764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0.516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9650">
                <a:tc>
                  <a:txBody>
                    <a:bodyPr/>
                    <a:lstStyle/>
                    <a:p>
                      <a:pPr algn="ctr" fontAlgn="b"/>
                      <a:r>
                        <a:rPr lang="es-ES" sz="1500" b="0"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0.3937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0.1550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0.493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9650">
                <a:tc>
                  <a:txBody>
                    <a:bodyPr/>
                    <a:lstStyle/>
                    <a:p>
                      <a:pPr algn="ctr" fontAlgn="b"/>
                      <a:r>
                        <a:rPr lang="es-ES" sz="1500" b="0" i="0" u="none" strike="noStrike">
                          <a:solidFill>
                            <a:srgbClr val="000000"/>
                          </a:solidFill>
                          <a:latin typeface="Calibri"/>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0.3750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0.1406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0.471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9650">
                <a:tc>
                  <a:txBody>
                    <a:bodyPr/>
                    <a:lstStyle/>
                    <a:p>
                      <a:pPr algn="ctr" fontAlgn="b"/>
                      <a:r>
                        <a:rPr lang="es-ES" sz="1500" b="0" i="0" u="none" strike="noStrike">
                          <a:solidFill>
                            <a:srgbClr val="000000"/>
                          </a:solidFill>
                          <a:latin typeface="Calibri"/>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0.3650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0.1332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0.449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9650">
                <a:tc>
                  <a:txBody>
                    <a:bodyPr/>
                    <a:lstStyle/>
                    <a:p>
                      <a:pPr algn="ctr" fontAlgn="b"/>
                      <a:r>
                        <a:rPr lang="es-ES" sz="1500" b="0" i="0" u="none" strike="noStrike">
                          <a:solidFill>
                            <a:srgbClr val="000000"/>
                          </a:solidFill>
                          <a:latin typeface="Calibri"/>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0.3644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0.1328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0.427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9650">
                <a:tc>
                  <a:txBody>
                    <a:bodyPr/>
                    <a:lstStyle/>
                    <a:p>
                      <a:pPr algn="ctr" fontAlgn="b"/>
                      <a:r>
                        <a:rPr lang="es-ES" sz="1500" b="0" i="0" u="none" strike="noStrike">
                          <a:solidFill>
                            <a:srgbClr val="000000"/>
                          </a:solidFill>
                          <a:latin typeface="Calibri"/>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0.3734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0.1394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0.404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9650">
                <a:tc>
                  <a:txBody>
                    <a:bodyPr/>
                    <a:lstStyle/>
                    <a:p>
                      <a:pPr algn="ctr" fontAlgn="b"/>
                      <a:r>
                        <a:rPr lang="es-ES" sz="1500" b="0"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0.3912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0.1530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0.382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9650">
                <a:tc>
                  <a:txBody>
                    <a:bodyPr/>
                    <a:lstStyle/>
                    <a:p>
                      <a:pPr algn="ctr" fontAlgn="b"/>
                      <a:r>
                        <a:rPr lang="es-ES" sz="1500" b="0" i="0" u="none" strike="noStrike">
                          <a:solidFill>
                            <a:srgbClr val="000000"/>
                          </a:solidFill>
                          <a:latin typeface="Calibri"/>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0.4165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0.1735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0.360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9650">
                <a:tc>
                  <a:txBody>
                    <a:bodyPr/>
                    <a:lstStyle/>
                    <a:p>
                      <a:pPr algn="ctr" fontAlgn="b"/>
                      <a:r>
                        <a:rPr lang="es-ES" sz="1500" b="0" i="0" u="none" strike="noStrike">
                          <a:solidFill>
                            <a:srgbClr val="000000"/>
                          </a:solidFill>
                          <a:latin typeface="Calibri"/>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0.4484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dirty="0">
                          <a:solidFill>
                            <a:srgbClr val="000000"/>
                          </a:solidFill>
                          <a:latin typeface="Calibri"/>
                        </a:rPr>
                        <a:t>0.338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pic>
        <p:nvPicPr>
          <p:cNvPr id="317442" name="Picture 2"/>
          <p:cNvPicPr>
            <a:picLocks noChangeAspect="1" noChangeArrowheads="1"/>
          </p:cNvPicPr>
          <p:nvPr/>
        </p:nvPicPr>
        <p:blipFill>
          <a:blip r:embed="rId5"/>
          <a:srcRect/>
          <a:stretch>
            <a:fillRect/>
          </a:stretch>
        </p:blipFill>
        <p:spPr bwMode="auto">
          <a:xfrm>
            <a:off x="768977" y="1214421"/>
            <a:ext cx="7732113" cy="4317248"/>
          </a:xfrm>
          <a:prstGeom prst="rect">
            <a:avLst/>
          </a:prstGeom>
          <a:noFill/>
          <a:ln w="9525">
            <a:noFill/>
            <a:miter lim="800000"/>
            <a:headEnd/>
            <a:tailEnd/>
          </a:ln>
          <a:effectLst/>
        </p:spPr>
      </p:pic>
      <p:graphicFrame>
        <p:nvGraphicFramePr>
          <p:cNvPr id="319489" name="Object 1"/>
          <p:cNvGraphicFramePr>
            <a:graphicFrameLocks noChangeAspect="1"/>
          </p:cNvGraphicFramePr>
          <p:nvPr/>
        </p:nvGraphicFramePr>
        <p:xfrm>
          <a:off x="7627025" y="5126927"/>
          <a:ext cx="431800" cy="445213"/>
        </p:xfrm>
        <a:graphic>
          <a:graphicData uri="http://schemas.openxmlformats.org/presentationml/2006/ole">
            <p:oleObj spid="_x0000_s319489" name="Ecuación" r:id="rId6" imgW="203040" imgH="228600" progId="Equation.3">
              <p:embed/>
            </p:oleObj>
          </a:graphicData>
        </a:graphic>
      </p:graphicFrame>
      <p:graphicFrame>
        <p:nvGraphicFramePr>
          <p:cNvPr id="10" name="9 Objeto"/>
          <p:cNvGraphicFramePr>
            <a:graphicFrameLocks noChangeAspect="1"/>
          </p:cNvGraphicFramePr>
          <p:nvPr/>
        </p:nvGraphicFramePr>
        <p:xfrm>
          <a:off x="500034" y="1619163"/>
          <a:ext cx="336179" cy="381077"/>
        </p:xfrm>
        <a:graphic>
          <a:graphicData uri="http://schemas.openxmlformats.org/presentationml/2006/ole">
            <p:oleObj spid="_x0000_s319491" name="Ecuación" r:id="rId7" imgW="203040" imgH="215640" progId="Equation.3">
              <p:embed/>
            </p:oleObj>
          </a:graphicData>
        </a:graphic>
      </p:graphicFrame>
      <p:sp>
        <p:nvSpPr>
          <p:cNvPr id="12" name="9 Subtítulo"/>
          <p:cNvSpPr txBox="1">
            <a:spLocks/>
          </p:cNvSpPr>
          <p:nvPr/>
        </p:nvSpPr>
        <p:spPr bwMode="auto">
          <a:xfrm>
            <a:off x="357158" y="5572140"/>
            <a:ext cx="8358246"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Font typeface="Wingdings" pitchFamily="2" charset="2"/>
              <a:buChar char="ü"/>
            </a:pPr>
            <a:r>
              <a:rPr lang="es-ES" sz="2200" dirty="0" smtClean="0">
                <a:solidFill>
                  <a:srgbClr val="92D050"/>
                </a:solidFill>
              </a:rPr>
              <a:t> </a:t>
            </a:r>
            <a:r>
              <a:rPr lang="es-ES" sz="2200" dirty="0" smtClean="0"/>
              <a:t>Existe también otro método como generar la frontera eficiente que es aumentado o disminuyendo la ponderación de cada cartera:</a:t>
            </a:r>
            <a:endParaRPr lang="es-ES" sz="2200" dirty="0" smtClean="0">
              <a:solidFill>
                <a:srgbClr val="92D050"/>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sp>
        <p:nvSpPr>
          <p:cNvPr id="16" name="9 Subtítulo"/>
          <p:cNvSpPr txBox="1">
            <a:spLocks/>
          </p:cNvSpPr>
          <p:nvPr/>
        </p:nvSpPr>
        <p:spPr bwMode="auto">
          <a:xfrm>
            <a:off x="428596" y="1214422"/>
            <a:ext cx="8358246" cy="392909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Font typeface="Wingdings" pitchFamily="2" charset="2"/>
              <a:buChar char="ü"/>
            </a:pPr>
            <a:r>
              <a:rPr lang="es-ES" sz="2200" dirty="0" smtClean="0">
                <a:solidFill>
                  <a:srgbClr val="92D050"/>
                </a:solidFill>
              </a:rPr>
              <a:t> </a:t>
            </a:r>
            <a:r>
              <a:rPr lang="es-ES" sz="2200" dirty="0" smtClean="0"/>
              <a:t>Este método consiste en disminuir la ponderación del activo B, en 5%  hasta cero y para el caso del activo D ir incrementando la ponderación en 5% hasta llegar al valor de 100%.</a:t>
            </a:r>
          </a:p>
          <a:p>
            <a:pPr algn="just"/>
            <a:endParaRPr lang="es-ES" sz="1000" dirty="0" smtClean="0"/>
          </a:p>
          <a:p>
            <a:pPr algn="just">
              <a:buFont typeface="Wingdings" pitchFamily="2" charset="2"/>
              <a:buChar char="ü"/>
            </a:pPr>
            <a:r>
              <a:rPr lang="es-ES" sz="2200" dirty="0" smtClean="0">
                <a:solidFill>
                  <a:srgbClr val="92D050"/>
                </a:solidFill>
              </a:rPr>
              <a:t> </a:t>
            </a:r>
            <a:r>
              <a:rPr lang="es-ES" sz="2200" dirty="0" smtClean="0"/>
              <a:t>Los rendimientos de cada portafolio se puede </a:t>
            </a:r>
            <a:r>
              <a:rPr lang="es-ES" sz="2200" dirty="0" err="1" smtClean="0"/>
              <a:t>obtenen</a:t>
            </a:r>
            <a:r>
              <a:rPr lang="es-ES" sz="2200" dirty="0" smtClean="0"/>
              <a:t> aplicando la fórmula de rendimiento esperado del portafolio.</a:t>
            </a:r>
          </a:p>
          <a:p>
            <a:pPr algn="just"/>
            <a:endParaRPr lang="es-ES" sz="1000" dirty="0" smtClean="0"/>
          </a:p>
          <a:p>
            <a:pPr algn="just">
              <a:buFont typeface="Wingdings" pitchFamily="2" charset="2"/>
              <a:buChar char="ü"/>
            </a:pPr>
            <a:r>
              <a:rPr lang="es-ES" sz="2200" dirty="0" smtClean="0">
                <a:solidFill>
                  <a:srgbClr val="92D050"/>
                </a:solidFill>
              </a:rPr>
              <a:t> </a:t>
            </a:r>
            <a:r>
              <a:rPr lang="es-ES" sz="2200" dirty="0" smtClean="0"/>
              <a:t>En esta ocasión obtendremos una medida de riesgo como es la desviación del portafolio, y esto con la finalidad que los puntos de la curva no sean tan dispersos.</a:t>
            </a:r>
          </a:p>
          <a:p>
            <a:pPr algn="just"/>
            <a:endParaRPr lang="es-ES" sz="1000" dirty="0" smtClean="0"/>
          </a:p>
          <a:p>
            <a:pPr algn="just">
              <a:buFont typeface="Wingdings" pitchFamily="2" charset="2"/>
              <a:buChar char="ü"/>
            </a:pPr>
            <a:r>
              <a:rPr lang="es-ES" sz="2200" dirty="0" smtClean="0">
                <a:solidFill>
                  <a:srgbClr val="92D050"/>
                </a:solidFill>
              </a:rPr>
              <a:t> </a:t>
            </a:r>
            <a:r>
              <a:rPr lang="es-ES" sz="2200" dirty="0" smtClean="0"/>
              <a:t>Y como ultimo paso se graficará (gráfico de dispersión) la medida de riesgo(</a:t>
            </a:r>
            <a:r>
              <a:rPr lang="el-GR" sz="2200" dirty="0" smtClean="0">
                <a:latin typeface="Calibri"/>
              </a:rPr>
              <a:t>σ</a:t>
            </a:r>
            <a:r>
              <a:rPr lang="es-ES" sz="1400" dirty="0" smtClean="0">
                <a:latin typeface="Calibri"/>
              </a:rPr>
              <a:t>p</a:t>
            </a:r>
            <a:r>
              <a:rPr lang="es-ES" sz="2200" dirty="0" smtClean="0"/>
              <a:t>) y el rendimiento del portafolio(</a:t>
            </a:r>
            <a:r>
              <a:rPr lang="es-ES" sz="2200" dirty="0" err="1" smtClean="0"/>
              <a:t>R</a:t>
            </a:r>
            <a:r>
              <a:rPr lang="es-ES" sz="1400" dirty="0" err="1" smtClean="0"/>
              <a:t>p</a:t>
            </a:r>
            <a:r>
              <a:rPr lang="es-ES" sz="2200" dirty="0" smtClean="0"/>
              <a:t>).</a:t>
            </a:r>
          </a:p>
          <a:p>
            <a:pPr algn="just">
              <a:buFont typeface="Wingdings" pitchFamily="2" charset="2"/>
              <a:buChar char="ü"/>
            </a:pPr>
            <a:endParaRPr lang="es-ES" sz="2200" dirty="0" smtClean="0"/>
          </a:p>
          <a:p>
            <a:pPr algn="just">
              <a:buFont typeface="Wingdings" pitchFamily="2" charset="2"/>
              <a:buChar char="ü"/>
            </a:pPr>
            <a:endParaRPr lang="es-ES" sz="2200" dirty="0" smtClean="0">
              <a:solidFill>
                <a:srgbClr val="92D050"/>
              </a:solidFill>
            </a:endParaRPr>
          </a:p>
        </p:txBody>
      </p:sp>
      <p:graphicFrame>
        <p:nvGraphicFramePr>
          <p:cNvPr id="19" name="18 Tabla"/>
          <p:cNvGraphicFramePr>
            <a:graphicFrameLocks noGrp="1"/>
          </p:cNvGraphicFramePr>
          <p:nvPr/>
        </p:nvGraphicFramePr>
        <p:xfrm>
          <a:off x="642910" y="5300682"/>
          <a:ext cx="8001056" cy="914400"/>
        </p:xfrm>
        <a:graphic>
          <a:graphicData uri="http://schemas.openxmlformats.org/drawingml/2006/table">
            <a:tbl>
              <a:tblPr/>
              <a:tblGrid>
                <a:gridCol w="1357322"/>
                <a:gridCol w="1143008"/>
                <a:gridCol w="928694"/>
                <a:gridCol w="2357454"/>
                <a:gridCol w="2214578"/>
              </a:tblGrid>
              <a:tr h="200025">
                <a:tc>
                  <a:txBody>
                    <a:bodyPr/>
                    <a:lstStyle/>
                    <a:p>
                      <a:pPr algn="ctr" fontAlgn="b"/>
                      <a:r>
                        <a:rPr lang="es-ES" sz="2000" b="0" i="0" u="none" strike="noStrike" dirty="0">
                          <a:solidFill>
                            <a:srgbClr val="000000"/>
                          </a:solidFill>
                          <a:latin typeface="Arial"/>
                        </a:rPr>
                        <a:t>Portafolio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s-ES" sz="2000" b="0" i="0" u="none" strike="noStrike" dirty="0">
                          <a:solidFill>
                            <a:srgbClr val="000000"/>
                          </a:solidFill>
                          <a:latin typeface="Calibri"/>
                        </a:rPr>
                        <a:t>W</a:t>
                      </a:r>
                      <a:r>
                        <a:rPr lang="es-ES" sz="1400" b="0" i="0" u="none" strike="noStrike" dirty="0">
                          <a:solidFill>
                            <a:srgbClr val="000000"/>
                          </a:solidFill>
                          <a:latin typeface="Arial"/>
                        </a:rPr>
                        <a:t>B</a:t>
                      </a:r>
                      <a:endParaRPr lang="es-ES" sz="14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s-ES" sz="2000" b="0" i="0" u="none" strike="noStrike" dirty="0">
                          <a:solidFill>
                            <a:srgbClr val="000000"/>
                          </a:solidFill>
                          <a:latin typeface="Calibri"/>
                        </a:rPr>
                        <a:t>W</a:t>
                      </a:r>
                      <a:r>
                        <a:rPr lang="es-ES" sz="1400" b="0" i="0" u="none" strike="noStrike" dirty="0">
                          <a:solidFill>
                            <a:srgbClr val="000000"/>
                          </a:solidFill>
                          <a:latin typeface="Arial"/>
                        </a:rPr>
                        <a:t>D</a:t>
                      </a:r>
                      <a:endParaRPr lang="es-ES" sz="14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b"/>
                      <a:r>
                        <a:rPr lang="es-ES" sz="2000" b="0" i="0" u="none" strike="noStrike" dirty="0">
                          <a:solidFill>
                            <a:srgbClr val="000000"/>
                          </a:solidFill>
                          <a:latin typeface="Arial"/>
                        </a:rPr>
                        <a:t>R(p)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l-GR" sz="2000" b="0" i="0" u="none" strike="noStrike" dirty="0">
                          <a:solidFill>
                            <a:srgbClr val="000000"/>
                          </a:solidFill>
                          <a:latin typeface="Calibri"/>
                        </a:rPr>
                        <a:t>σ</a:t>
                      </a:r>
                      <a:r>
                        <a:rPr lang="el-GR" sz="2000" b="0" i="0" u="none" strike="noStrike" dirty="0">
                          <a:solidFill>
                            <a:srgbClr val="000000"/>
                          </a:solidFill>
                          <a:latin typeface="Arial"/>
                        </a:rPr>
                        <a:t>(</a:t>
                      </a:r>
                      <a:r>
                        <a:rPr lang="es-ES" sz="2000" b="0" i="0" u="none" strike="noStrike" dirty="0">
                          <a:solidFill>
                            <a:srgbClr val="000000"/>
                          </a:solidFill>
                          <a:latin typeface="Arial"/>
                        </a:rPr>
                        <a:t>p)</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90500">
                <a:tc>
                  <a:txBody>
                    <a:bodyPr/>
                    <a:lstStyle/>
                    <a:p>
                      <a:pPr algn="ctr" fontAlgn="b"/>
                      <a:r>
                        <a:rPr lang="es-ES" sz="2000" b="0" i="0" u="none" strike="noStrike" dirty="0">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smtClean="0">
                          <a:solidFill>
                            <a:srgbClr val="000000"/>
                          </a:solidFill>
                          <a:latin typeface="Calibri"/>
                        </a:rPr>
                        <a:t>100%</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smtClean="0">
                          <a:solidFill>
                            <a:srgbClr val="000000"/>
                          </a:solidFill>
                          <a:latin typeface="Calibri"/>
                        </a:rPr>
                        <a:t>0%</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smtClean="0">
                          <a:solidFill>
                            <a:srgbClr val="000000"/>
                          </a:solidFill>
                          <a:latin typeface="Calibri"/>
                        </a:rPr>
                        <a:t>Fórmula</a:t>
                      </a:r>
                      <a:r>
                        <a:rPr lang="es-ES" sz="1800" b="0" i="0" u="none" strike="noStrike" baseline="0" dirty="0" smtClean="0">
                          <a:solidFill>
                            <a:srgbClr val="000000"/>
                          </a:solidFill>
                          <a:latin typeface="Calibri"/>
                        </a:rPr>
                        <a:t> de rendimiento</a:t>
                      </a:r>
                      <a:endParaRPr lang="es-ES" sz="18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kern="1200" baseline="0" dirty="0" smtClean="0">
                          <a:solidFill>
                            <a:srgbClr val="000000"/>
                          </a:solidFill>
                          <a:latin typeface="Calibri"/>
                          <a:ea typeface="+mn-ea"/>
                          <a:cs typeface="+mn-cs"/>
                        </a:rPr>
                        <a:t>Fórmula de riesgo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es-ES" sz="2000" b="0"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smtClean="0">
                          <a:solidFill>
                            <a:srgbClr val="000000"/>
                          </a:solidFill>
                          <a:latin typeface="Calibri"/>
                        </a:rPr>
                        <a:t>1-5%</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smtClean="0">
                          <a:solidFill>
                            <a:srgbClr val="000000"/>
                          </a:solidFill>
                          <a:latin typeface="Calibri"/>
                        </a:rPr>
                        <a:t>0+5%</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pic>
        <p:nvPicPr>
          <p:cNvPr id="318470" name="Picture 6"/>
          <p:cNvPicPr>
            <a:picLocks noChangeAspect="1" noChangeArrowheads="1"/>
          </p:cNvPicPr>
          <p:nvPr/>
        </p:nvPicPr>
        <p:blipFill>
          <a:blip r:embed="rId4"/>
          <a:srcRect/>
          <a:stretch>
            <a:fillRect/>
          </a:stretch>
        </p:blipFill>
        <p:spPr bwMode="auto">
          <a:xfrm>
            <a:off x="4214810" y="3286124"/>
            <a:ext cx="4572032" cy="3138487"/>
          </a:xfrm>
          <a:prstGeom prst="rect">
            <a:avLst/>
          </a:prstGeom>
          <a:noFill/>
          <a:ln w="9525">
            <a:solidFill>
              <a:schemeClr val="tx1"/>
            </a:solidFill>
            <a:miter lim="800000"/>
            <a:headEnd/>
            <a:tailEnd/>
          </a:ln>
          <a:effectLst/>
        </p:spPr>
      </p:pic>
      <p:graphicFrame>
        <p:nvGraphicFramePr>
          <p:cNvPr id="18" name="17 Tabla"/>
          <p:cNvGraphicFramePr>
            <a:graphicFrameLocks noGrp="1"/>
          </p:cNvGraphicFramePr>
          <p:nvPr/>
        </p:nvGraphicFramePr>
        <p:xfrm>
          <a:off x="357158" y="1300673"/>
          <a:ext cx="3714776" cy="5128723"/>
        </p:xfrm>
        <a:graphic>
          <a:graphicData uri="http://schemas.openxmlformats.org/drawingml/2006/table">
            <a:tbl>
              <a:tblPr/>
              <a:tblGrid>
                <a:gridCol w="909741"/>
                <a:gridCol w="606494"/>
                <a:gridCol w="606494"/>
                <a:gridCol w="758118"/>
                <a:gridCol w="833929"/>
              </a:tblGrid>
              <a:tr h="221443">
                <a:tc>
                  <a:txBody>
                    <a:bodyPr/>
                    <a:lstStyle/>
                    <a:p>
                      <a:pPr algn="ctr" fontAlgn="b"/>
                      <a:r>
                        <a:rPr lang="es-ES" sz="1400" b="0" i="0" u="none" strike="noStrike" dirty="0">
                          <a:solidFill>
                            <a:srgbClr val="000000"/>
                          </a:solidFill>
                          <a:latin typeface="Arial"/>
                        </a:rPr>
                        <a:t>Portafolio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s-ES" sz="1400" b="0" i="0" u="none" strike="noStrike" dirty="0">
                          <a:solidFill>
                            <a:srgbClr val="000000"/>
                          </a:solidFill>
                          <a:latin typeface="Calibri"/>
                        </a:rPr>
                        <a:t>W</a:t>
                      </a:r>
                      <a:r>
                        <a:rPr lang="es-ES" sz="1000" b="0" i="0" u="none" strike="noStrike" dirty="0">
                          <a:solidFill>
                            <a:srgbClr val="000000"/>
                          </a:solidFill>
                          <a:latin typeface="Arial"/>
                        </a:rPr>
                        <a:t>B</a:t>
                      </a:r>
                      <a:endParaRPr lang="es-ES" sz="1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s-ES" sz="1400" b="0" i="0" u="none" strike="noStrike" dirty="0">
                          <a:solidFill>
                            <a:srgbClr val="000000"/>
                          </a:solidFill>
                          <a:latin typeface="Calibri"/>
                        </a:rPr>
                        <a:t>W</a:t>
                      </a:r>
                      <a:r>
                        <a:rPr lang="es-ES" sz="1000" b="0" i="0" u="none" strike="noStrike" dirty="0">
                          <a:solidFill>
                            <a:srgbClr val="000000"/>
                          </a:solidFill>
                          <a:latin typeface="Arial"/>
                        </a:rPr>
                        <a:t>D</a:t>
                      </a:r>
                      <a:endParaRPr lang="es-ES" sz="1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b"/>
                      <a:r>
                        <a:rPr lang="es-ES" sz="1400" b="0" i="0" u="none" strike="noStrike">
                          <a:solidFill>
                            <a:srgbClr val="000000"/>
                          </a:solidFill>
                          <a:latin typeface="Arial"/>
                        </a:rPr>
                        <a:t>R(p)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l-GR" sz="1400" b="0" i="0" u="none" strike="noStrike" dirty="0">
                          <a:solidFill>
                            <a:srgbClr val="000000"/>
                          </a:solidFill>
                          <a:latin typeface="Calibri"/>
                        </a:rPr>
                        <a:t>σ</a:t>
                      </a:r>
                      <a:r>
                        <a:rPr lang="el-GR" sz="1400" b="0" i="0" u="none" strike="noStrike" dirty="0">
                          <a:solidFill>
                            <a:srgbClr val="000000"/>
                          </a:solidFill>
                          <a:latin typeface="Arial"/>
                        </a:rPr>
                        <a:t>(</a:t>
                      </a:r>
                      <a:r>
                        <a:rPr lang="es-ES" sz="1400" b="0" i="0" u="none" strike="noStrike" dirty="0">
                          <a:solidFill>
                            <a:srgbClr val="000000"/>
                          </a:solidFill>
                          <a:latin typeface="Arial"/>
                        </a:rPr>
                        <a:t>p)</a:t>
                      </a:r>
                      <a:endParaRPr lang="es-ES" sz="14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210898">
                <a:tc>
                  <a:txBody>
                    <a:bodyPr/>
                    <a:lstStyle/>
                    <a:p>
                      <a:pPr algn="ctr" fontAlgn="b"/>
                      <a:r>
                        <a:rPr lang="es-ES" sz="1400" b="0" i="0" u="none" strike="noStrike">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dirty="0">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000000"/>
                          </a:solidFill>
                          <a:latin typeface="Calibri"/>
                        </a:rPr>
                        <a:t>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dirty="0">
                          <a:solidFill>
                            <a:srgbClr val="FF0000"/>
                          </a:solidFill>
                          <a:latin typeface="Arial"/>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FF0000"/>
                          </a:solidFill>
                          <a:latin typeface="Arial"/>
                        </a:rPr>
                        <a:t>0.35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FF0000"/>
                          </a:solidFill>
                          <a:latin typeface="Arial"/>
                        </a:rPr>
                        <a:t>0.65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898">
                <a:tc>
                  <a:txBody>
                    <a:bodyPr/>
                    <a:lstStyle/>
                    <a:p>
                      <a:pPr algn="ctr" fontAlgn="b"/>
                      <a:r>
                        <a:rPr lang="es-ES" sz="1400" b="0" i="0" u="none" strike="noStrike">
                          <a:solidFill>
                            <a:srgbClr val="92D050"/>
                          </a:solidFill>
                          <a:latin typeface="Arial"/>
                        </a:rPr>
                        <a:t>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92D050"/>
                          </a:solidFill>
                          <a:latin typeface="Arial"/>
                        </a:rPr>
                        <a:t>0.32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92D050"/>
                          </a:solidFill>
                          <a:latin typeface="Arial"/>
                        </a:rPr>
                        <a:t>0.68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9" name="18 Tabla"/>
          <p:cNvGraphicFramePr>
            <a:graphicFrameLocks noGrp="1"/>
          </p:cNvGraphicFramePr>
          <p:nvPr/>
        </p:nvGraphicFramePr>
        <p:xfrm>
          <a:off x="4357686" y="1428736"/>
          <a:ext cx="3113118" cy="1714512"/>
        </p:xfrm>
        <a:graphic>
          <a:graphicData uri="http://schemas.openxmlformats.org/drawingml/2006/table">
            <a:tbl>
              <a:tblPr/>
              <a:tblGrid>
                <a:gridCol w="1041187"/>
                <a:gridCol w="997858"/>
                <a:gridCol w="1074073"/>
              </a:tblGrid>
              <a:tr h="285752">
                <a:tc gridSpan="2">
                  <a:txBody>
                    <a:bodyPr/>
                    <a:lstStyle/>
                    <a:p>
                      <a:pPr algn="l" fontAlgn="b"/>
                      <a:r>
                        <a:rPr lang="es-ES" sz="1800" b="0" i="0" u="none" strike="noStrike" dirty="0" smtClean="0">
                          <a:solidFill>
                            <a:srgbClr val="000000"/>
                          </a:solidFill>
                          <a:latin typeface="Calibri"/>
                        </a:rPr>
                        <a:t>  Tabla </a:t>
                      </a:r>
                      <a:r>
                        <a:rPr lang="es-ES" sz="1800" b="0" i="0" u="none" strike="noStrike" dirty="0">
                          <a:solidFill>
                            <a:srgbClr val="000000"/>
                          </a:solidFill>
                          <a:latin typeface="Calibri"/>
                        </a:rPr>
                        <a:t>Resumen</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endParaRPr lang="es-ES" sz="1800" b="0" i="0"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285752">
                <a:tc>
                  <a:txBody>
                    <a:bodyPr/>
                    <a:lstStyle/>
                    <a:p>
                      <a:pPr algn="l" fontAlgn="b"/>
                      <a:r>
                        <a:rPr lang="es-ES" sz="18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s-ES" sz="1800" b="0" i="0" u="none" strike="noStrike">
                          <a:solidFill>
                            <a:srgbClr val="000000"/>
                          </a:solidFill>
                          <a:latin typeface="Calibri"/>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800" b="0" i="0" u="none" strike="noStrike" dirty="0">
                          <a:solidFill>
                            <a:srgbClr val="000000"/>
                          </a:solidFill>
                          <a:latin typeface="Calibri"/>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r>
              <a:tr h="285752">
                <a:tc>
                  <a:txBody>
                    <a:bodyPr/>
                    <a:lstStyle/>
                    <a:p>
                      <a:pPr algn="ctr" fontAlgn="b"/>
                      <a:r>
                        <a:rPr lang="es-ES" sz="1800" b="0" i="0" u="none" strike="noStrike">
                          <a:solidFill>
                            <a:srgbClr val="000000"/>
                          </a:solidFill>
                          <a:latin typeface="Calibri"/>
                        </a:rPr>
                        <a:t>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800" b="0" i="0" u="none" strike="noStrike">
                          <a:solidFill>
                            <a:srgbClr val="000000"/>
                          </a:solidFill>
                          <a:latin typeface="Calibri"/>
                        </a:rPr>
                        <a:t>0.5964%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0.3180%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l-GR" sz="1800" b="0" i="0" u="none" strike="noStrike">
                          <a:solidFill>
                            <a:srgbClr val="000000"/>
                          </a:solidFill>
                          <a:latin typeface="Calibri"/>
                        </a:rPr>
                        <a:t>σ(.)</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800" b="0" i="0" u="none" strike="noStrike">
                          <a:solidFill>
                            <a:srgbClr val="000000"/>
                          </a:solidFill>
                          <a:latin typeface="Calibri"/>
                        </a:rPr>
                        <a:t>0.0031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0.0023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l-GR" sz="1800" b="0" i="0" u="none" strike="noStrike">
                          <a:solidFill>
                            <a:srgbClr val="000000"/>
                          </a:solidFill>
                          <a:latin typeface="Calibri"/>
                        </a:rPr>
                        <a:t>ρ(.)</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800" b="0" i="0" u="none" strike="noStrike">
                          <a:solidFill>
                            <a:srgbClr val="000000"/>
                          </a:solidFill>
                          <a:latin typeface="Calibri"/>
                        </a:rPr>
                        <a:t>-0.0052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8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dirty="0">
                          <a:solidFill>
                            <a:srgbClr val="000000"/>
                          </a:solidFill>
                          <a:latin typeface="Calibri"/>
                        </a:rPr>
                        <a:t>R</a:t>
                      </a:r>
                      <a:r>
                        <a:rPr lang="es-ES" sz="1200" b="0" i="0" u="none" strike="noStrike" dirty="0">
                          <a:solidFill>
                            <a:srgbClr val="000000"/>
                          </a:solidFill>
                          <a:latin typeface="Calibri"/>
                        </a:rPr>
                        <a:t>LR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800" b="0" i="0" u="none" strike="noStrike" dirty="0" smtClean="0">
                          <a:solidFill>
                            <a:srgbClr val="000000"/>
                          </a:solidFill>
                          <a:latin typeface="Calibri"/>
                        </a:rPr>
                        <a:t>2.5%</a:t>
                      </a:r>
                      <a:endParaRPr lang="es-ES" sz="18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8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9" name="9 Subtítulo"/>
          <p:cNvSpPr txBox="1">
            <a:spLocks/>
          </p:cNvSpPr>
          <p:nvPr/>
        </p:nvSpPr>
        <p:spPr bwMode="auto">
          <a:xfrm>
            <a:off x="357158" y="1285860"/>
            <a:ext cx="8501122" cy="507209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El </a:t>
            </a:r>
            <a:r>
              <a:rPr lang="es-PE" sz="2200" kern="0" dirty="0" smtClean="0">
                <a:solidFill>
                  <a:srgbClr val="0070C0"/>
                </a:solidFill>
              </a:rPr>
              <a:t>M</a:t>
            </a:r>
            <a:r>
              <a:rPr lang="es-PE" sz="2200" kern="0" dirty="0" smtClean="0"/>
              <a:t>odelo de </a:t>
            </a:r>
            <a:r>
              <a:rPr lang="es-PE" sz="2200" kern="0" dirty="0" smtClean="0">
                <a:solidFill>
                  <a:srgbClr val="0070C0"/>
                </a:solidFill>
              </a:rPr>
              <a:t>P</a:t>
            </a:r>
            <a:r>
              <a:rPr lang="es-PE" sz="2200" kern="0" dirty="0" smtClean="0"/>
              <a:t>recios de </a:t>
            </a:r>
            <a:r>
              <a:rPr lang="es-PE" sz="2200" kern="0" dirty="0" smtClean="0">
                <a:solidFill>
                  <a:srgbClr val="0070C0"/>
                </a:solidFill>
              </a:rPr>
              <a:t>A</a:t>
            </a:r>
            <a:r>
              <a:rPr lang="es-PE" sz="2200" kern="0" dirty="0" smtClean="0"/>
              <a:t>ctivos del </a:t>
            </a:r>
            <a:r>
              <a:rPr lang="es-PE" sz="2200" kern="0" dirty="0" smtClean="0">
                <a:solidFill>
                  <a:srgbClr val="0070C0"/>
                </a:solidFill>
              </a:rPr>
              <a:t>C</a:t>
            </a:r>
            <a:r>
              <a:rPr lang="es-PE" sz="2200" kern="0" dirty="0" smtClean="0"/>
              <a:t>apital relaciona el riesgo y el rendimiento requerido. La tasa de rendimiento requerida por los inversionistas consiste de un rendimiento libre de riesgo, más una prima para compensar al inversionista por el riesgo (esta prima varia de una acción a otra).</a:t>
            </a:r>
          </a:p>
          <a:p>
            <a:pPr algn="just"/>
            <a:endParaRPr lang="es-PE" sz="2200" kern="0" dirty="0" smtClean="0"/>
          </a:p>
          <a:p>
            <a:pPr algn="just"/>
            <a:endParaRPr lang="es-PE" sz="1000" kern="0" dirty="0" smtClean="0"/>
          </a:p>
          <a:p>
            <a:pPr algn="just"/>
            <a:endParaRPr lang="es-PE" sz="1000" kern="0" dirty="0" smtClean="0"/>
          </a:p>
          <a:p>
            <a:pPr algn="just"/>
            <a:endParaRPr lang="es-PE" sz="1000" kern="0" dirty="0" smtClean="0"/>
          </a:p>
          <a:p>
            <a:pPr algn="just"/>
            <a:r>
              <a:rPr lang="es-PE" sz="2200" kern="0" dirty="0" smtClean="0"/>
              <a:t>Donde,</a:t>
            </a:r>
          </a:p>
          <a:p>
            <a:pPr algn="just"/>
            <a:r>
              <a:rPr lang="es-ES" sz="2400" i="1" dirty="0" smtClean="0"/>
              <a:t>r</a:t>
            </a:r>
            <a:r>
              <a:rPr lang="es-ES" sz="2400" i="1" baseline="-25000" dirty="0" smtClean="0"/>
              <a:t>e </a:t>
            </a:r>
            <a:r>
              <a:rPr lang="es-ES" sz="2400" dirty="0" smtClean="0"/>
              <a:t>: </a:t>
            </a:r>
            <a:r>
              <a:rPr lang="es-ES" sz="2200" dirty="0" smtClean="0"/>
              <a:t>Es el costo de capital propio o patrimonio.</a:t>
            </a:r>
          </a:p>
          <a:p>
            <a:pPr algn="just"/>
            <a:r>
              <a:rPr lang="es-ES" sz="2400" i="1" dirty="0" err="1" smtClean="0"/>
              <a:t>r</a:t>
            </a:r>
            <a:r>
              <a:rPr lang="es-ES" sz="2400" i="1" baseline="-25000" dirty="0" err="1" smtClean="0"/>
              <a:t>f</a:t>
            </a:r>
            <a:r>
              <a:rPr lang="es-ES" sz="2400" i="1" baseline="-25000" dirty="0" smtClean="0"/>
              <a:t>  </a:t>
            </a:r>
            <a:r>
              <a:rPr lang="es-ES" sz="2400" dirty="0" smtClean="0"/>
              <a:t>: </a:t>
            </a:r>
            <a:r>
              <a:rPr lang="es-ES" sz="2200" dirty="0" smtClean="0"/>
              <a:t>Es el retorno libre de riesgo.</a:t>
            </a:r>
          </a:p>
          <a:p>
            <a:pPr algn="just"/>
            <a:r>
              <a:rPr lang="el-GR" sz="2400" dirty="0" smtClean="0"/>
              <a:t>β</a:t>
            </a:r>
            <a:r>
              <a:rPr lang="es-ES" sz="2400" i="1" baseline="-25000" dirty="0" smtClean="0"/>
              <a:t>e </a:t>
            </a:r>
            <a:r>
              <a:rPr lang="es-ES" sz="2400" dirty="0" smtClean="0"/>
              <a:t>: </a:t>
            </a:r>
            <a:r>
              <a:rPr lang="es-ES" sz="2200" dirty="0" smtClean="0"/>
              <a:t>Es el beta de la empresa.</a:t>
            </a:r>
          </a:p>
          <a:p>
            <a:pPr algn="just"/>
            <a:r>
              <a:rPr lang="es-ES" sz="2400" i="1" dirty="0" err="1" smtClean="0"/>
              <a:t>r</a:t>
            </a:r>
            <a:r>
              <a:rPr lang="es-ES" sz="2400" i="1" baseline="-25000" dirty="0" err="1" smtClean="0"/>
              <a:t>m</a:t>
            </a:r>
            <a:r>
              <a:rPr lang="es-ES" sz="2400" i="1" baseline="-25000" dirty="0" smtClean="0"/>
              <a:t> </a:t>
            </a:r>
            <a:r>
              <a:rPr lang="es-ES" sz="2400" dirty="0" smtClean="0"/>
              <a:t>- </a:t>
            </a:r>
            <a:r>
              <a:rPr lang="es-ES" sz="2400" i="1" dirty="0" err="1" smtClean="0"/>
              <a:t>r</a:t>
            </a:r>
            <a:r>
              <a:rPr lang="es-ES" sz="2400" i="1" baseline="-25000" dirty="0" err="1" smtClean="0"/>
              <a:t>f</a:t>
            </a:r>
            <a:r>
              <a:rPr lang="es-ES" sz="2400" dirty="0" smtClean="0"/>
              <a:t> </a:t>
            </a:r>
            <a:r>
              <a:rPr lang="es-ES" sz="2200" dirty="0" smtClean="0"/>
              <a:t>: Es la prima del mercado.</a:t>
            </a:r>
          </a:p>
          <a:p>
            <a:pPr algn="just"/>
            <a:r>
              <a:rPr lang="es-ES" sz="2400" i="1" dirty="0" err="1" smtClean="0"/>
              <a:t>r</a:t>
            </a:r>
            <a:r>
              <a:rPr lang="es-ES" sz="2400" i="1" baseline="-25000" dirty="0" err="1" smtClean="0"/>
              <a:t>m</a:t>
            </a:r>
            <a:r>
              <a:rPr lang="es-ES" sz="2400" i="1" baseline="-25000" dirty="0" smtClean="0"/>
              <a:t> </a:t>
            </a:r>
            <a:r>
              <a:rPr lang="es-ES" sz="2200" dirty="0" smtClean="0"/>
              <a:t>: Es el retorno esperado del mercado.</a:t>
            </a:r>
          </a:p>
          <a:p>
            <a:pPr algn="just"/>
            <a:r>
              <a:rPr lang="es-ES" sz="2200" i="1" dirty="0" err="1" smtClean="0"/>
              <a:t>r</a:t>
            </a:r>
            <a:r>
              <a:rPr lang="es-ES" sz="2200" i="1" baseline="-25000" dirty="0" err="1" smtClean="0"/>
              <a:t>p</a:t>
            </a:r>
            <a:r>
              <a:rPr lang="es-ES" sz="2200" i="1" baseline="-25000" dirty="0" smtClean="0"/>
              <a:t> </a:t>
            </a:r>
            <a:r>
              <a:rPr lang="es-ES" sz="2200" dirty="0" smtClean="0"/>
              <a:t>: Es el riesgo país.</a:t>
            </a:r>
            <a:endParaRPr lang="es-ES" sz="800" dirty="0" smtClean="0"/>
          </a:p>
          <a:p>
            <a:pPr algn="just"/>
            <a:endParaRPr lang="es-ES" sz="2200" dirty="0" smtClean="0"/>
          </a:p>
          <a:p>
            <a:pPr algn="just"/>
            <a:endParaRPr lang="es-ES" sz="2200" dirty="0" smtClean="0"/>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PE" sz="2200" kern="0" dirty="0" smtClean="0"/>
          </a:p>
          <a:p>
            <a:pPr algn="just"/>
            <a:endParaRPr lang="es-PE" sz="1000" kern="0" dirty="0" smtClean="0">
              <a:solidFill>
                <a:srgbClr val="92D050"/>
              </a:solidFill>
            </a:endParaRPr>
          </a:p>
          <a:p>
            <a:pPr algn="ctr"/>
            <a:endParaRPr lang="es-PE" sz="2200" kern="0" dirty="0" smtClean="0">
              <a:solidFill>
                <a:srgbClr val="92D050"/>
              </a:solidFill>
            </a:endParaRPr>
          </a:p>
          <a:p>
            <a:pPr algn="just"/>
            <a:endParaRPr lang="es-PE" sz="2200" kern="0" dirty="0" smtClean="0">
              <a:solidFill>
                <a:srgbClr val="0070C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graphicFrame>
        <p:nvGraphicFramePr>
          <p:cNvPr id="11" name="10 Objeto"/>
          <p:cNvGraphicFramePr>
            <a:graphicFrameLocks noChangeAspect="1"/>
          </p:cNvGraphicFramePr>
          <p:nvPr/>
        </p:nvGraphicFramePr>
        <p:xfrm>
          <a:off x="2643174" y="3143248"/>
          <a:ext cx="3925887" cy="500063"/>
        </p:xfrm>
        <a:graphic>
          <a:graphicData uri="http://schemas.openxmlformats.org/presentationml/2006/ole">
            <p:oleObj spid="_x0000_s185346" name="Ecuación" r:id="rId4" imgW="1460160" imgH="241200" progId="Equation.3">
              <p:embed/>
            </p:oleObj>
          </a:graphicData>
        </a:graphic>
      </p:graphicFrame>
      <p:sp>
        <p:nvSpPr>
          <p:cNvPr id="12" name="11 Proceso alternativo"/>
          <p:cNvSpPr/>
          <p:nvPr/>
        </p:nvSpPr>
        <p:spPr>
          <a:xfrm>
            <a:off x="2500298" y="3071810"/>
            <a:ext cx="4286280" cy="64294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15" name="Picture 2" descr="I:\Fotos de Dell\MB900433183.JPG"/>
          <p:cNvPicPr>
            <a:picLocks noChangeAspect="1" noChangeArrowheads="1"/>
          </p:cNvPicPr>
          <p:nvPr/>
        </p:nvPicPr>
        <p:blipFill>
          <a:blip r:embed="rId5"/>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sp>
        <p:nvSpPr>
          <p:cNvPr id="8" name="9 Subtítulo"/>
          <p:cNvSpPr>
            <a:spLocks noGrp="1"/>
          </p:cNvSpPr>
          <p:nvPr>
            <p:ph type="subTitle" idx="1"/>
          </p:nvPr>
        </p:nvSpPr>
        <p:spPr>
          <a:xfrm>
            <a:off x="285720" y="1285860"/>
            <a:ext cx="7286676" cy="500066"/>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fontScale="55000" lnSpcReduction="20000"/>
          </a:bodyPr>
          <a:lstStyle/>
          <a:p>
            <a:pPr algn="l"/>
            <a:r>
              <a:rPr lang="es-ES" sz="5100" b="1" dirty="0" smtClean="0">
                <a:solidFill>
                  <a:srgbClr val="92D050"/>
                </a:solidFill>
              </a:rPr>
              <a:t>Frontera Eficiente con Tasa Libre de Riesgo</a:t>
            </a:r>
          </a:p>
          <a:p>
            <a:pPr algn="l"/>
            <a:endParaRPr lang="es-ES" sz="2800" b="1" dirty="0">
              <a:solidFill>
                <a:srgbClr val="92D050"/>
              </a:solidFill>
            </a:endParaRPr>
          </a:p>
        </p:txBody>
      </p:sp>
      <p:sp>
        <p:nvSpPr>
          <p:cNvPr id="10" name="9 Subtítulo"/>
          <p:cNvSpPr txBox="1">
            <a:spLocks/>
          </p:cNvSpPr>
          <p:nvPr/>
        </p:nvSpPr>
        <p:spPr bwMode="auto">
          <a:xfrm>
            <a:off x="285720" y="1643050"/>
            <a:ext cx="8572560" cy="47863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Nuestro objetivo es ahora combinar la inversión en la cartera “M” con la inversión en el activo libre de riesgo R</a:t>
            </a:r>
            <a:r>
              <a:rPr lang="es-ES" sz="1400" dirty="0" smtClean="0"/>
              <a:t>LR</a:t>
            </a:r>
            <a:r>
              <a:rPr lang="es-ES" sz="2200" dirty="0" smtClean="0"/>
              <a:t>. Estos dos activos están </a:t>
            </a:r>
            <a:r>
              <a:rPr lang="es-ES" sz="2200" dirty="0" err="1" smtClean="0"/>
              <a:t>incorrelacionados</a:t>
            </a:r>
            <a:r>
              <a:rPr lang="es-ES" sz="2200" dirty="0" smtClean="0"/>
              <a:t> debido a que el activo M, es una variable aleatoria y el activo libre de riesgo (</a:t>
            </a:r>
            <a:r>
              <a:rPr lang="el-GR" sz="2200" dirty="0" smtClean="0">
                <a:latin typeface="Calibri"/>
              </a:rPr>
              <a:t>σ</a:t>
            </a:r>
            <a:r>
              <a:rPr lang="es-ES" sz="2200" dirty="0" smtClean="0">
                <a:latin typeface="Calibri"/>
              </a:rPr>
              <a:t>²[R</a:t>
            </a:r>
            <a:r>
              <a:rPr lang="es-ES" sz="1400" dirty="0" smtClean="0">
                <a:latin typeface="Calibri"/>
              </a:rPr>
              <a:t>LR</a:t>
            </a:r>
            <a:r>
              <a:rPr lang="es-ES" sz="2200" dirty="0" smtClean="0">
                <a:latin typeface="Calibri"/>
              </a:rPr>
              <a:t>]=0</a:t>
            </a:r>
            <a:r>
              <a:rPr lang="es-ES" sz="2200" dirty="0" smtClean="0"/>
              <a:t>) es una constante.</a:t>
            </a:r>
          </a:p>
          <a:p>
            <a:pPr algn="just"/>
            <a:endParaRPr lang="es-ES" sz="1000" dirty="0" smtClean="0"/>
          </a:p>
          <a:p>
            <a:pPr algn="just">
              <a:buBlip>
                <a:blip r:embed="rId5"/>
              </a:buBlip>
            </a:pPr>
            <a:r>
              <a:rPr lang="es-ES" sz="2200" dirty="0" smtClean="0"/>
              <a:t> La rentabilidad esperada de la combinación de estos dos activos es:</a:t>
            </a:r>
          </a:p>
          <a:p>
            <a:pPr algn="just">
              <a:buBlip>
                <a:blip r:embed="rId5"/>
              </a:buBlip>
            </a:pPr>
            <a:endParaRPr lang="es-ES" sz="2200" dirty="0" smtClean="0"/>
          </a:p>
          <a:p>
            <a:pPr algn="just"/>
            <a:endParaRPr lang="es-ES" sz="1000" dirty="0" smtClean="0"/>
          </a:p>
          <a:p>
            <a:pPr algn="just">
              <a:buBlip>
                <a:blip r:embed="rId5"/>
              </a:buBlip>
            </a:pPr>
            <a:r>
              <a:rPr lang="es-ES" sz="2200" dirty="0" smtClean="0"/>
              <a:t> El riesgo de la cartera de invertir en el activo riesgoso W</a:t>
            </a:r>
            <a:r>
              <a:rPr lang="es-ES" sz="1400" dirty="0" smtClean="0"/>
              <a:t>M</a:t>
            </a:r>
            <a:r>
              <a:rPr lang="es-ES" sz="2200" dirty="0" smtClean="0"/>
              <a:t> y en el activo libre de riesgo (1- W</a:t>
            </a:r>
            <a:r>
              <a:rPr lang="es-ES" sz="1400" dirty="0" smtClean="0"/>
              <a:t>M</a:t>
            </a:r>
            <a:r>
              <a:rPr lang="es-ES" sz="2200" dirty="0" smtClean="0"/>
              <a:t>).</a:t>
            </a:r>
          </a:p>
          <a:p>
            <a:pPr algn="just"/>
            <a:endParaRPr lang="es-ES" sz="2200" dirty="0" smtClean="0"/>
          </a:p>
          <a:p>
            <a:pPr algn="just"/>
            <a:endParaRPr lang="es-ES" sz="2200" dirty="0" smtClean="0"/>
          </a:p>
        </p:txBody>
      </p:sp>
      <p:graphicFrame>
        <p:nvGraphicFramePr>
          <p:cNvPr id="11" name="10 Objeto"/>
          <p:cNvGraphicFramePr>
            <a:graphicFrameLocks noChangeAspect="1"/>
          </p:cNvGraphicFramePr>
          <p:nvPr/>
        </p:nvGraphicFramePr>
        <p:xfrm>
          <a:off x="571472" y="3571875"/>
          <a:ext cx="4762500" cy="465138"/>
        </p:xfrm>
        <a:graphic>
          <a:graphicData uri="http://schemas.openxmlformats.org/presentationml/2006/ole">
            <p:oleObj spid="_x0000_s322561" name="Ecuación" r:id="rId6" imgW="2031840" imgH="215640" progId="Equation.3">
              <p:embed/>
            </p:oleObj>
          </a:graphicData>
        </a:graphic>
      </p:graphicFrame>
      <p:graphicFrame>
        <p:nvGraphicFramePr>
          <p:cNvPr id="12" name="11 Objeto"/>
          <p:cNvGraphicFramePr>
            <a:graphicFrameLocks noChangeAspect="1"/>
          </p:cNvGraphicFramePr>
          <p:nvPr/>
        </p:nvGraphicFramePr>
        <p:xfrm>
          <a:off x="571472" y="4714884"/>
          <a:ext cx="5643602" cy="484190"/>
        </p:xfrm>
        <a:graphic>
          <a:graphicData uri="http://schemas.openxmlformats.org/presentationml/2006/ole">
            <p:oleObj spid="_x0000_s322562" name="Ecuación" r:id="rId7" imgW="2895480" imgH="253800" progId="Equation.3">
              <p:embed/>
            </p:oleObj>
          </a:graphicData>
        </a:graphic>
      </p:graphicFrame>
      <p:graphicFrame>
        <p:nvGraphicFramePr>
          <p:cNvPr id="322563" name="Object 3"/>
          <p:cNvGraphicFramePr>
            <a:graphicFrameLocks noChangeAspect="1"/>
          </p:cNvGraphicFramePr>
          <p:nvPr/>
        </p:nvGraphicFramePr>
        <p:xfrm>
          <a:off x="571472" y="5214950"/>
          <a:ext cx="6683376" cy="436562"/>
        </p:xfrm>
        <a:graphic>
          <a:graphicData uri="http://schemas.openxmlformats.org/presentationml/2006/ole">
            <p:oleObj spid="_x0000_s322563" name="Ecuación" r:id="rId8" imgW="3429000" imgH="228600" progId="Equation.3">
              <p:embed/>
            </p:oleObj>
          </a:graphicData>
        </a:graphic>
      </p:graphicFrame>
      <p:graphicFrame>
        <p:nvGraphicFramePr>
          <p:cNvPr id="14" name="13 Objeto"/>
          <p:cNvGraphicFramePr>
            <a:graphicFrameLocks noChangeAspect="1"/>
          </p:cNvGraphicFramePr>
          <p:nvPr/>
        </p:nvGraphicFramePr>
        <p:xfrm>
          <a:off x="3392488" y="5643563"/>
          <a:ext cx="2430462" cy="785812"/>
        </p:xfrm>
        <a:graphic>
          <a:graphicData uri="http://schemas.openxmlformats.org/presentationml/2006/ole">
            <p:oleObj spid="_x0000_s322564" name="Ecuación" r:id="rId9" imgW="1028520" imgH="431640" progId="Equation.3">
              <p:embed/>
            </p:oleObj>
          </a:graphicData>
        </a:graphic>
      </p:graphicFrame>
      <p:sp>
        <p:nvSpPr>
          <p:cNvPr id="15" name="14 Proceso alternativo"/>
          <p:cNvSpPr/>
          <p:nvPr/>
        </p:nvSpPr>
        <p:spPr>
          <a:xfrm>
            <a:off x="3357554" y="5715016"/>
            <a:ext cx="2500330" cy="714380"/>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sp>
        <p:nvSpPr>
          <p:cNvPr id="10" name="9 Subtítulo"/>
          <p:cNvSpPr txBox="1">
            <a:spLocks/>
          </p:cNvSpPr>
          <p:nvPr/>
        </p:nvSpPr>
        <p:spPr bwMode="auto">
          <a:xfrm>
            <a:off x="285720" y="1142984"/>
            <a:ext cx="8572560" cy="714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5"/>
              </a:buBlip>
            </a:pPr>
            <a:r>
              <a:rPr lang="es-ES" sz="2200" dirty="0" smtClean="0"/>
              <a:t> Reemplazando la ponderación encontrada </a:t>
            </a:r>
            <a:r>
              <a:rPr lang="es-ES" sz="2200" dirty="0" smtClean="0">
                <a:latin typeface="Times New Roman" pitchFamily="18" charset="0"/>
                <a:cs typeface="Times New Roman" pitchFamily="18" charset="0"/>
              </a:rPr>
              <a:t>(I) </a:t>
            </a:r>
            <a:r>
              <a:rPr lang="es-ES" sz="2200" dirty="0" smtClean="0"/>
              <a:t>en la rentabilidad esperada </a:t>
            </a:r>
            <a:r>
              <a:rPr lang="es-ES" sz="2200" dirty="0" smtClean="0">
                <a:latin typeface="Times New Roman" pitchFamily="18" charset="0"/>
                <a:cs typeface="Times New Roman" pitchFamily="18" charset="0"/>
              </a:rPr>
              <a:t>(II) </a:t>
            </a:r>
            <a:r>
              <a:rPr lang="es-ES" sz="2200" dirty="0" smtClean="0"/>
              <a:t>tenemos:</a:t>
            </a:r>
          </a:p>
          <a:p>
            <a:pPr algn="just"/>
            <a:endParaRPr lang="es-ES" sz="2200" dirty="0" smtClean="0"/>
          </a:p>
        </p:txBody>
      </p:sp>
      <p:graphicFrame>
        <p:nvGraphicFramePr>
          <p:cNvPr id="323590" name="Object 6"/>
          <p:cNvGraphicFramePr>
            <a:graphicFrameLocks noChangeAspect="1"/>
          </p:cNvGraphicFramePr>
          <p:nvPr/>
        </p:nvGraphicFramePr>
        <p:xfrm>
          <a:off x="392115" y="1889121"/>
          <a:ext cx="4465637" cy="968375"/>
        </p:xfrm>
        <a:graphic>
          <a:graphicData uri="http://schemas.openxmlformats.org/presentationml/2006/ole">
            <p:oleObj spid="_x0000_s323590" name="Ecuación" r:id="rId6" imgW="1904760" imgH="482400" progId="Equation.3">
              <p:embed/>
            </p:oleObj>
          </a:graphicData>
        </a:graphic>
      </p:graphicFrame>
      <p:graphicFrame>
        <p:nvGraphicFramePr>
          <p:cNvPr id="323591" name="Object 7"/>
          <p:cNvGraphicFramePr>
            <a:graphicFrameLocks noChangeAspect="1"/>
          </p:cNvGraphicFramePr>
          <p:nvPr/>
        </p:nvGraphicFramePr>
        <p:xfrm>
          <a:off x="2643174" y="2857496"/>
          <a:ext cx="3840163" cy="968375"/>
        </p:xfrm>
        <a:graphic>
          <a:graphicData uri="http://schemas.openxmlformats.org/presentationml/2006/ole">
            <p:oleObj spid="_x0000_s323591" name="Ecuación" r:id="rId7" imgW="1638000" imgH="482400" progId="Equation.3">
              <p:embed/>
            </p:oleObj>
          </a:graphicData>
        </a:graphic>
      </p:graphicFrame>
      <p:sp>
        <p:nvSpPr>
          <p:cNvPr id="17" name="16 Proceso alternativo"/>
          <p:cNvSpPr/>
          <p:nvPr/>
        </p:nvSpPr>
        <p:spPr>
          <a:xfrm>
            <a:off x="2500298" y="2857496"/>
            <a:ext cx="4071966" cy="100013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8" name="9 Subtítulo"/>
          <p:cNvSpPr txBox="1">
            <a:spLocks/>
          </p:cNvSpPr>
          <p:nvPr/>
        </p:nvSpPr>
        <p:spPr bwMode="auto">
          <a:xfrm>
            <a:off x="285720" y="3857628"/>
            <a:ext cx="4357718" cy="257176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Font typeface="Wingdings" pitchFamily="2" charset="2"/>
              <a:buChar char="ü"/>
            </a:pPr>
            <a:r>
              <a:rPr lang="es-ES" sz="2000" dirty="0" smtClean="0">
                <a:solidFill>
                  <a:srgbClr val="92D050"/>
                </a:solidFill>
              </a:rPr>
              <a:t> </a:t>
            </a:r>
            <a:r>
              <a:rPr lang="es-ES" sz="2000" dirty="0" smtClean="0"/>
              <a:t>La ecuación anterior representa la ecuación de una recta </a:t>
            </a:r>
            <a:r>
              <a:rPr lang="es-ES" sz="2000" dirty="0" err="1" smtClean="0"/>
              <a:t>Rp</a:t>
            </a:r>
            <a:r>
              <a:rPr lang="es-ES" sz="2000" dirty="0" smtClean="0"/>
              <a:t> = </a:t>
            </a:r>
            <a:r>
              <a:rPr lang="el-GR" sz="2000" dirty="0" smtClean="0">
                <a:latin typeface="Calibri"/>
              </a:rPr>
              <a:t>α</a:t>
            </a:r>
            <a:r>
              <a:rPr lang="es-ES" sz="2000" dirty="0" smtClean="0">
                <a:latin typeface="Calibri"/>
              </a:rPr>
              <a:t>.</a:t>
            </a:r>
            <a:r>
              <a:rPr lang="el-GR" sz="2000" dirty="0" smtClean="0">
                <a:latin typeface="Calibri"/>
              </a:rPr>
              <a:t>σ</a:t>
            </a:r>
            <a:r>
              <a:rPr lang="es-ES" sz="2000" dirty="0" smtClean="0">
                <a:latin typeface="Calibri"/>
              </a:rPr>
              <a:t>p + </a:t>
            </a:r>
            <a:r>
              <a:rPr lang="el-GR" sz="2000" dirty="0" smtClean="0">
                <a:latin typeface="Calibri"/>
              </a:rPr>
              <a:t>β</a:t>
            </a:r>
            <a:r>
              <a:rPr lang="es-ES" sz="2000" dirty="0" smtClean="0">
                <a:latin typeface="Calibri"/>
              </a:rPr>
              <a:t>, con parámetros alfa y beta; entonces podemos encontrar los puntos. Como la recta pasa por el punto M, hemos encontrado la nueva frontera eficiente.</a:t>
            </a:r>
          </a:p>
          <a:p>
            <a:pPr algn="just"/>
            <a:r>
              <a:rPr lang="es-ES" sz="2200" dirty="0" smtClean="0">
                <a:solidFill>
                  <a:srgbClr val="92D050"/>
                </a:solidFill>
                <a:latin typeface="Calibri"/>
              </a:rPr>
              <a:t>* </a:t>
            </a:r>
            <a:r>
              <a:rPr lang="es-ES" sz="2200" dirty="0" smtClean="0">
                <a:latin typeface="Calibri"/>
              </a:rPr>
              <a:t>Si W</a:t>
            </a:r>
            <a:r>
              <a:rPr lang="es-ES" sz="1400" dirty="0" smtClean="0">
                <a:latin typeface="Calibri"/>
              </a:rPr>
              <a:t>M</a:t>
            </a:r>
            <a:r>
              <a:rPr lang="es-ES" sz="2200" dirty="0" smtClean="0">
                <a:latin typeface="Calibri"/>
              </a:rPr>
              <a:t>=0 → R</a:t>
            </a:r>
            <a:r>
              <a:rPr lang="es-ES" sz="1400" dirty="0" smtClean="0">
                <a:latin typeface="Calibri"/>
              </a:rPr>
              <a:t>P</a:t>
            </a:r>
            <a:r>
              <a:rPr lang="es-ES" sz="2200" dirty="0" smtClean="0">
                <a:latin typeface="Calibri"/>
              </a:rPr>
              <a:t>=R</a:t>
            </a:r>
            <a:r>
              <a:rPr lang="es-ES" sz="1400" dirty="0" smtClean="0">
                <a:latin typeface="Calibri"/>
              </a:rPr>
              <a:t>LR</a:t>
            </a:r>
            <a:r>
              <a:rPr lang="es-ES" sz="2200" dirty="0" smtClean="0">
                <a:latin typeface="Calibri"/>
              </a:rPr>
              <a:t> y </a:t>
            </a:r>
            <a:r>
              <a:rPr lang="el-GR" sz="2200" dirty="0" smtClean="0">
                <a:latin typeface="Calibri"/>
              </a:rPr>
              <a:t>σ</a:t>
            </a:r>
            <a:r>
              <a:rPr lang="es-ES" sz="1400" dirty="0" smtClean="0">
                <a:latin typeface="Calibri"/>
              </a:rPr>
              <a:t>P</a:t>
            </a:r>
            <a:r>
              <a:rPr lang="es-ES" sz="2200" dirty="0" smtClean="0">
                <a:latin typeface="Calibri"/>
              </a:rPr>
              <a:t>=0  </a:t>
            </a:r>
          </a:p>
          <a:p>
            <a:pPr algn="just"/>
            <a:r>
              <a:rPr lang="es-ES" sz="2200" dirty="0" smtClean="0">
                <a:solidFill>
                  <a:srgbClr val="92D050"/>
                </a:solidFill>
                <a:latin typeface="Calibri"/>
              </a:rPr>
              <a:t>* </a:t>
            </a:r>
            <a:r>
              <a:rPr lang="es-ES" sz="2200" dirty="0" smtClean="0">
                <a:latin typeface="Calibri"/>
              </a:rPr>
              <a:t>Si </a:t>
            </a:r>
            <a:r>
              <a:rPr lang="es-ES" sz="2200" dirty="0" smtClean="0"/>
              <a:t>W</a:t>
            </a:r>
            <a:r>
              <a:rPr lang="es-ES" sz="1400" dirty="0" smtClean="0"/>
              <a:t>M</a:t>
            </a:r>
            <a:r>
              <a:rPr lang="es-ES" sz="2200" dirty="0" smtClean="0"/>
              <a:t>=1 → R</a:t>
            </a:r>
            <a:r>
              <a:rPr lang="es-ES" sz="1400" dirty="0" smtClean="0"/>
              <a:t>P</a:t>
            </a:r>
            <a:r>
              <a:rPr lang="es-ES" sz="2200" dirty="0" smtClean="0"/>
              <a:t>=R</a:t>
            </a:r>
            <a:r>
              <a:rPr lang="es-ES" sz="1400" dirty="0" smtClean="0"/>
              <a:t>M</a:t>
            </a:r>
            <a:r>
              <a:rPr lang="es-ES" sz="2200" dirty="0" smtClean="0"/>
              <a:t> y </a:t>
            </a:r>
            <a:r>
              <a:rPr lang="el-GR" sz="2200" dirty="0" smtClean="0"/>
              <a:t>σ</a:t>
            </a:r>
            <a:r>
              <a:rPr lang="es-ES" sz="1400" dirty="0" smtClean="0"/>
              <a:t>P</a:t>
            </a:r>
            <a:r>
              <a:rPr lang="es-ES" sz="2200" dirty="0" smtClean="0"/>
              <a:t>=</a:t>
            </a:r>
            <a:r>
              <a:rPr lang="el-GR" sz="2200" dirty="0" smtClean="0"/>
              <a:t> σ</a:t>
            </a:r>
            <a:r>
              <a:rPr lang="es-ES" sz="1400" dirty="0" smtClean="0"/>
              <a:t>M</a:t>
            </a:r>
            <a:endParaRPr lang="es-ES" sz="2200" dirty="0" smtClean="0">
              <a:solidFill>
                <a:srgbClr val="92D050"/>
              </a:solidFill>
              <a:latin typeface="Calibri"/>
            </a:endParaRPr>
          </a:p>
          <a:p>
            <a:pPr algn="just"/>
            <a:endParaRPr lang="es-ES" sz="2200" dirty="0" smtClean="0">
              <a:latin typeface="Calibri"/>
            </a:endParaRPr>
          </a:p>
          <a:p>
            <a:pPr algn="just">
              <a:buFont typeface="Arial" pitchFamily="34" charset="0"/>
              <a:buChar char="•"/>
            </a:pPr>
            <a:endParaRPr lang="es-ES" sz="1400" dirty="0" smtClean="0"/>
          </a:p>
          <a:p>
            <a:pPr algn="just"/>
            <a:endParaRPr lang="es-ES" sz="2200" dirty="0" smtClean="0"/>
          </a:p>
          <a:p>
            <a:pPr algn="just"/>
            <a:endParaRPr lang="es-ES" sz="2200" dirty="0" smtClean="0"/>
          </a:p>
        </p:txBody>
      </p:sp>
      <p:sp>
        <p:nvSpPr>
          <p:cNvPr id="20" name="19 Conector"/>
          <p:cNvSpPr/>
          <p:nvPr/>
        </p:nvSpPr>
        <p:spPr>
          <a:xfrm>
            <a:off x="3643306" y="5857892"/>
            <a:ext cx="142876" cy="142876"/>
          </a:xfrm>
          <a:prstGeom prst="flowChartConnector">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21" name="20 Conector"/>
          <p:cNvSpPr/>
          <p:nvPr/>
        </p:nvSpPr>
        <p:spPr>
          <a:xfrm>
            <a:off x="3857620" y="6143644"/>
            <a:ext cx="142876" cy="142876"/>
          </a:xfrm>
          <a:prstGeom prst="flowChartConnector">
            <a:avLst/>
          </a:prstGeom>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pic>
        <p:nvPicPr>
          <p:cNvPr id="323593" name="Picture 9"/>
          <p:cNvPicPr>
            <a:picLocks noChangeAspect="1" noChangeArrowheads="1"/>
          </p:cNvPicPr>
          <p:nvPr/>
        </p:nvPicPr>
        <p:blipFill>
          <a:blip r:embed="rId8"/>
          <a:srcRect/>
          <a:stretch>
            <a:fillRect/>
          </a:stretch>
        </p:blipFill>
        <p:spPr bwMode="auto">
          <a:xfrm>
            <a:off x="4857752" y="3929066"/>
            <a:ext cx="3624264" cy="24288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sp>
        <p:nvSpPr>
          <p:cNvPr id="12" name="9 Subtítulo"/>
          <p:cNvSpPr txBox="1">
            <a:spLocks/>
          </p:cNvSpPr>
          <p:nvPr/>
        </p:nvSpPr>
        <p:spPr bwMode="auto">
          <a:xfrm>
            <a:off x="285720" y="1357298"/>
            <a:ext cx="4857784" cy="335758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Font typeface="Wingdings" pitchFamily="2" charset="2"/>
              <a:buChar char="ü"/>
            </a:pPr>
            <a:r>
              <a:rPr lang="es-ES" sz="2200" dirty="0" smtClean="0">
                <a:solidFill>
                  <a:srgbClr val="92D050"/>
                </a:solidFill>
              </a:rPr>
              <a:t> </a:t>
            </a:r>
            <a:r>
              <a:rPr lang="es-ES" sz="2200" dirty="0" smtClean="0"/>
              <a:t>Si el inversor se convierte en prestamista, si la cartera que elige se encuentra en la recta “R</a:t>
            </a:r>
            <a:r>
              <a:rPr lang="es-ES" sz="1200" dirty="0" smtClean="0"/>
              <a:t>LR</a:t>
            </a:r>
            <a:r>
              <a:rPr lang="es-ES" sz="2200" dirty="0" smtClean="0"/>
              <a:t>S”, en cambio si se ubica en la recta “R</a:t>
            </a:r>
            <a:r>
              <a:rPr lang="es-ES" sz="1200" dirty="0" smtClean="0"/>
              <a:t>LR</a:t>
            </a:r>
            <a:r>
              <a:rPr lang="es-ES" sz="2200" dirty="0" smtClean="0"/>
              <a:t>M” se convierte en prestatario.</a:t>
            </a:r>
          </a:p>
          <a:p>
            <a:pPr algn="just"/>
            <a:endParaRPr lang="es-ES" sz="1500" dirty="0" smtClean="0"/>
          </a:p>
          <a:p>
            <a:pPr algn="just">
              <a:buFont typeface="Wingdings" pitchFamily="2" charset="2"/>
              <a:buChar char="ü"/>
            </a:pPr>
            <a:r>
              <a:rPr lang="es-ES" sz="2200" dirty="0" smtClean="0">
                <a:solidFill>
                  <a:srgbClr val="92D050"/>
                </a:solidFill>
              </a:rPr>
              <a:t> </a:t>
            </a:r>
            <a:r>
              <a:rPr lang="es-ES" sz="2200" dirty="0" smtClean="0"/>
              <a:t>Si el inverso es prestamista, una porción de su dinero lo presta a una tasa libre de riesgo y el resto lo invierte en el portafolio S. </a:t>
            </a:r>
          </a:p>
          <a:p>
            <a:pPr algn="just">
              <a:buFont typeface="Wingdings" pitchFamily="2" charset="2"/>
              <a:buChar char="ü"/>
            </a:pPr>
            <a:endParaRPr lang="es-ES" sz="2200" dirty="0" smtClean="0">
              <a:solidFill>
                <a:srgbClr val="92D050"/>
              </a:solidFill>
            </a:endParaRPr>
          </a:p>
        </p:txBody>
      </p:sp>
      <p:pic>
        <p:nvPicPr>
          <p:cNvPr id="324612" name="Picture 4"/>
          <p:cNvPicPr>
            <a:picLocks noChangeAspect="1" noChangeArrowheads="1"/>
          </p:cNvPicPr>
          <p:nvPr/>
        </p:nvPicPr>
        <p:blipFill>
          <a:blip r:embed="rId4"/>
          <a:srcRect/>
          <a:stretch>
            <a:fillRect/>
          </a:stretch>
        </p:blipFill>
        <p:spPr bwMode="auto">
          <a:xfrm>
            <a:off x="5214942" y="1357298"/>
            <a:ext cx="3571900" cy="3095625"/>
          </a:xfrm>
          <a:prstGeom prst="rect">
            <a:avLst/>
          </a:prstGeom>
          <a:noFill/>
          <a:ln w="9525">
            <a:noFill/>
            <a:miter lim="800000"/>
            <a:headEnd/>
            <a:tailEnd/>
          </a:ln>
          <a:effectLst/>
        </p:spPr>
      </p:pic>
      <p:sp>
        <p:nvSpPr>
          <p:cNvPr id="10" name="9 Subtítulo"/>
          <p:cNvSpPr txBox="1">
            <a:spLocks/>
          </p:cNvSpPr>
          <p:nvPr/>
        </p:nvSpPr>
        <p:spPr bwMode="auto">
          <a:xfrm>
            <a:off x="285720" y="4857760"/>
            <a:ext cx="8358246"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Font typeface="Wingdings" pitchFamily="2" charset="2"/>
              <a:buChar char="ü"/>
            </a:pPr>
            <a:r>
              <a:rPr lang="es-ES" sz="2200" dirty="0" smtClean="0">
                <a:solidFill>
                  <a:srgbClr val="92D050"/>
                </a:solidFill>
              </a:rPr>
              <a:t> </a:t>
            </a:r>
            <a:r>
              <a:rPr lang="es-ES" sz="2200" dirty="0" smtClean="0"/>
              <a:t>Si el inverso es prestatario toma dinero prestado a una tasa libre de riesgo, y lo va invertir en el portafolio S.</a:t>
            </a:r>
          </a:p>
          <a:p>
            <a:pPr algn="just">
              <a:buFont typeface="Wingdings" pitchFamily="2" charset="2"/>
              <a:buChar char="ü"/>
            </a:pPr>
            <a:endParaRPr lang="es-ES" sz="2200" dirty="0" smtClean="0">
              <a:solidFill>
                <a:srgbClr val="92D050"/>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sp>
        <p:nvSpPr>
          <p:cNvPr id="8" name="9 Subtítulo"/>
          <p:cNvSpPr>
            <a:spLocks noGrp="1"/>
          </p:cNvSpPr>
          <p:nvPr>
            <p:ph type="subTitle" idx="1"/>
          </p:nvPr>
        </p:nvSpPr>
        <p:spPr>
          <a:xfrm>
            <a:off x="285720" y="1214422"/>
            <a:ext cx="8429684" cy="785818"/>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fontScale="92500" lnSpcReduction="20000"/>
          </a:bodyPr>
          <a:lstStyle/>
          <a:p>
            <a:pPr algn="l"/>
            <a:r>
              <a:rPr lang="es-ES" sz="3000" b="1" dirty="0" smtClean="0">
                <a:solidFill>
                  <a:srgbClr val="92D050"/>
                </a:solidFill>
              </a:rPr>
              <a:t>Tasa Libre de Riesgo que tomo prestado o presto no son iguales</a:t>
            </a:r>
          </a:p>
          <a:p>
            <a:pPr algn="l"/>
            <a:endParaRPr lang="es-ES" sz="2800" b="1" dirty="0">
              <a:solidFill>
                <a:srgbClr val="92D050"/>
              </a:solidFill>
            </a:endParaRPr>
          </a:p>
        </p:txBody>
      </p:sp>
      <p:sp>
        <p:nvSpPr>
          <p:cNvPr id="10" name="9 Subtítulo"/>
          <p:cNvSpPr txBox="1">
            <a:spLocks/>
          </p:cNvSpPr>
          <p:nvPr/>
        </p:nvSpPr>
        <p:spPr bwMode="auto">
          <a:xfrm>
            <a:off x="285720" y="2000240"/>
            <a:ext cx="8429684" cy="43577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dirty="0" smtClean="0"/>
              <a:t>En este caso vamos analizar cuando tomo prestado o presto no son iguales, para esto tenemos el supuesto que pedimos prestado  y prestamos a una tasa libre de riesgo.</a:t>
            </a:r>
          </a:p>
          <a:p>
            <a:pPr algn="just"/>
            <a:endParaRPr lang="es-ES" sz="1000" dirty="0" smtClean="0"/>
          </a:p>
          <a:p>
            <a:pPr algn="just">
              <a:buBlip>
                <a:blip r:embed="rId5"/>
              </a:buBlip>
            </a:pPr>
            <a:r>
              <a:rPr lang="es-ES" sz="2200" dirty="0" smtClean="0"/>
              <a:t> Para hallar la </a:t>
            </a:r>
            <a:r>
              <a:rPr lang="es-ES" sz="2200" dirty="0" smtClean="0"/>
              <a:t>cartera </a:t>
            </a:r>
            <a:r>
              <a:rPr lang="es-ES" sz="2200" dirty="0" smtClean="0"/>
              <a:t>S, tenemos que el sistema de ecuaciones:</a:t>
            </a:r>
          </a:p>
          <a:p>
            <a:pPr algn="just"/>
            <a:endParaRPr lang="es-ES" sz="2200" dirty="0" smtClean="0"/>
          </a:p>
          <a:p>
            <a:pPr algn="just"/>
            <a:endParaRPr lang="es-ES" sz="1000" dirty="0" smtClean="0"/>
          </a:p>
          <a:p>
            <a:pPr algn="just"/>
            <a:endParaRPr lang="es-ES" sz="2200" dirty="0" smtClean="0"/>
          </a:p>
          <a:p>
            <a:pPr algn="just"/>
            <a:endParaRPr lang="es-ES" sz="2200" dirty="0" smtClean="0"/>
          </a:p>
          <a:p>
            <a:pPr algn="just"/>
            <a:r>
              <a:rPr lang="es-ES" sz="2200" dirty="0" smtClean="0"/>
              <a:t>Donde:</a:t>
            </a:r>
          </a:p>
          <a:p>
            <a:pPr algn="just"/>
            <a:r>
              <a:rPr lang="es-ES" sz="2200" dirty="0" smtClean="0"/>
              <a:t>V: Representa la matriz de varianza – covarianza</a:t>
            </a:r>
          </a:p>
          <a:p>
            <a:pPr algn="just"/>
            <a:r>
              <a:rPr lang="es-ES" sz="2200" dirty="0" smtClean="0"/>
              <a:t>Z: Es el vector columna de incógnitas.</a:t>
            </a:r>
          </a:p>
          <a:p>
            <a:pPr algn="just"/>
            <a:r>
              <a:rPr lang="es-ES" sz="2200" dirty="0" smtClean="0"/>
              <a:t>R: Es la matriz de rendimientos esperados de los activos.</a:t>
            </a:r>
          </a:p>
          <a:p>
            <a:pPr algn="just"/>
            <a:r>
              <a:rPr lang="es-ES" sz="2200" dirty="0" smtClean="0"/>
              <a:t>F: Es el vector columna cuyos componentes son la tasa R</a:t>
            </a:r>
            <a:r>
              <a:rPr lang="es-ES" sz="1400" dirty="0" smtClean="0"/>
              <a:t>LR</a:t>
            </a:r>
            <a:r>
              <a:rPr lang="es-ES" sz="2200" dirty="0" smtClean="0"/>
              <a:t>.</a:t>
            </a:r>
          </a:p>
          <a:p>
            <a:pPr algn="just"/>
            <a:endParaRPr lang="es-ES" sz="2200" dirty="0" smtClean="0"/>
          </a:p>
          <a:p>
            <a:pPr algn="just"/>
            <a:endParaRPr lang="es-ES" sz="2200" dirty="0" smtClean="0"/>
          </a:p>
        </p:txBody>
      </p:sp>
      <p:graphicFrame>
        <p:nvGraphicFramePr>
          <p:cNvPr id="11" name="10 Objeto"/>
          <p:cNvGraphicFramePr>
            <a:graphicFrameLocks noChangeAspect="1"/>
          </p:cNvGraphicFramePr>
          <p:nvPr/>
        </p:nvGraphicFramePr>
        <p:xfrm>
          <a:off x="3446463" y="3617913"/>
          <a:ext cx="1846262" cy="382587"/>
        </p:xfrm>
        <a:graphic>
          <a:graphicData uri="http://schemas.openxmlformats.org/presentationml/2006/ole">
            <p:oleObj spid="_x0000_s326658" name="Ecuación" r:id="rId6" imgW="787320" imgH="177480" progId="Equation.3">
              <p:embed/>
            </p:oleObj>
          </a:graphicData>
        </a:graphic>
      </p:graphicFrame>
      <p:sp>
        <p:nvSpPr>
          <p:cNvPr id="16" name="15 Proceso alternativo"/>
          <p:cNvSpPr/>
          <p:nvPr/>
        </p:nvSpPr>
        <p:spPr>
          <a:xfrm>
            <a:off x="3143240" y="4000504"/>
            <a:ext cx="2428892" cy="64294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326662" name="Object 6"/>
          <p:cNvGraphicFramePr>
            <a:graphicFrameLocks noChangeAspect="1"/>
          </p:cNvGraphicFramePr>
          <p:nvPr/>
        </p:nvGraphicFramePr>
        <p:xfrm>
          <a:off x="3200400" y="4064000"/>
          <a:ext cx="2290763" cy="492125"/>
        </p:xfrm>
        <a:graphic>
          <a:graphicData uri="http://schemas.openxmlformats.org/presentationml/2006/ole">
            <p:oleObj spid="_x0000_s326662" name="Ecuación" r:id="rId7" imgW="977760" imgH="228600" progId="Equation.3">
              <p:embed/>
            </p:oleObj>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15" name="9 Subtítulo"/>
          <p:cNvSpPr txBox="1">
            <a:spLocks/>
          </p:cNvSpPr>
          <p:nvPr/>
        </p:nvSpPr>
        <p:spPr bwMode="auto">
          <a:xfrm>
            <a:off x="285720" y="1285860"/>
            <a:ext cx="8429684" cy="5000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ES" sz="2200" dirty="0" smtClean="0"/>
              <a:t> Los elementos de las matrices son:</a:t>
            </a:r>
          </a:p>
        </p:txBody>
      </p:sp>
      <p:graphicFrame>
        <p:nvGraphicFramePr>
          <p:cNvPr id="313350" name="Object 6"/>
          <p:cNvGraphicFramePr>
            <a:graphicFrameLocks noChangeAspect="1"/>
          </p:cNvGraphicFramePr>
          <p:nvPr/>
        </p:nvGraphicFramePr>
        <p:xfrm>
          <a:off x="4714876" y="1857364"/>
          <a:ext cx="1714512" cy="1428760"/>
        </p:xfrm>
        <a:graphic>
          <a:graphicData uri="http://schemas.openxmlformats.org/presentationml/2006/ole">
            <p:oleObj spid="_x0000_s327683" name="Ecuación" r:id="rId5" imgW="787320" imgH="711000" progId="Equation.3">
              <p:embed/>
            </p:oleObj>
          </a:graphicData>
        </a:graphic>
      </p:graphicFrame>
      <p:graphicFrame>
        <p:nvGraphicFramePr>
          <p:cNvPr id="313351" name="Object 7"/>
          <p:cNvGraphicFramePr>
            <a:graphicFrameLocks noChangeAspect="1"/>
          </p:cNvGraphicFramePr>
          <p:nvPr/>
        </p:nvGraphicFramePr>
        <p:xfrm>
          <a:off x="6858016" y="1857364"/>
          <a:ext cx="1285884" cy="1385880"/>
        </p:xfrm>
        <a:graphic>
          <a:graphicData uri="http://schemas.openxmlformats.org/presentationml/2006/ole">
            <p:oleObj spid="_x0000_s327684" name="Ecuación" r:id="rId6" imgW="672840" imgH="711000" progId="Equation.3">
              <p:embed/>
            </p:oleObj>
          </a:graphicData>
        </a:graphic>
      </p:graphicFrame>
      <p:graphicFrame>
        <p:nvGraphicFramePr>
          <p:cNvPr id="313352" name="Object 8"/>
          <p:cNvGraphicFramePr>
            <a:graphicFrameLocks noChangeAspect="1"/>
          </p:cNvGraphicFramePr>
          <p:nvPr/>
        </p:nvGraphicFramePr>
        <p:xfrm>
          <a:off x="1500166" y="3643314"/>
          <a:ext cx="5857916" cy="2500330"/>
        </p:xfrm>
        <a:graphic>
          <a:graphicData uri="http://schemas.openxmlformats.org/presentationml/2006/ole">
            <p:oleObj spid="_x0000_s327685" name="Ecuación" r:id="rId7" imgW="2641320" imgH="1180800" progId="Equation.3">
              <p:embed/>
            </p:oleObj>
          </a:graphicData>
        </a:graphic>
      </p:graphicFrame>
      <p:pic>
        <p:nvPicPr>
          <p:cNvPr id="14" name="Picture 2" descr="I:\Fotos de Dell\MB900433183.JPG"/>
          <p:cNvPicPr>
            <a:picLocks noChangeAspect="1" noChangeArrowheads="1"/>
          </p:cNvPicPr>
          <p:nvPr/>
        </p:nvPicPr>
        <p:blipFill>
          <a:blip r:embed="rId8"/>
          <a:srcRect/>
          <a:stretch>
            <a:fillRect/>
          </a:stretch>
        </p:blipFill>
        <p:spPr bwMode="auto">
          <a:xfrm>
            <a:off x="0" y="0"/>
            <a:ext cx="1928794" cy="1071546"/>
          </a:xfrm>
          <a:prstGeom prst="rect">
            <a:avLst/>
          </a:prstGeom>
          <a:noFill/>
          <a:ln>
            <a:solidFill>
              <a:srgbClr val="92D050"/>
            </a:solidFill>
          </a:ln>
        </p:spPr>
      </p:pic>
      <p:graphicFrame>
        <p:nvGraphicFramePr>
          <p:cNvPr id="327687" name="Object 7"/>
          <p:cNvGraphicFramePr>
            <a:graphicFrameLocks noChangeAspect="1"/>
          </p:cNvGraphicFramePr>
          <p:nvPr/>
        </p:nvGraphicFramePr>
        <p:xfrm>
          <a:off x="571472" y="1785926"/>
          <a:ext cx="3487737" cy="1571625"/>
        </p:xfrm>
        <a:graphic>
          <a:graphicData uri="http://schemas.openxmlformats.org/presentationml/2006/ole">
            <p:oleObj spid="_x0000_s327687" name="Ecuación" r:id="rId9" imgW="1511280" imgH="736560" progId="Equation.3">
              <p:embed/>
            </p:oleObj>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sp>
        <p:nvSpPr>
          <p:cNvPr id="10" name="9 Subtítulo"/>
          <p:cNvSpPr txBox="1">
            <a:spLocks/>
          </p:cNvSpPr>
          <p:nvPr/>
        </p:nvSpPr>
        <p:spPr bwMode="auto">
          <a:xfrm>
            <a:off x="357158" y="1214422"/>
            <a:ext cx="8358246" cy="11430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100" dirty="0" smtClean="0"/>
          </a:p>
          <a:p>
            <a:pPr algn="just">
              <a:buBlip>
                <a:blip r:embed="rId5"/>
              </a:buBlip>
            </a:pPr>
            <a:r>
              <a:rPr lang="es-ES" sz="2200" dirty="0" smtClean="0"/>
              <a:t> Con los datos de nuestro ejemplo, resolvemos el sistema de ecuaciones:</a:t>
            </a:r>
          </a:p>
          <a:p>
            <a:pPr algn="just"/>
            <a:r>
              <a:rPr lang="es-ES" sz="2200" dirty="0" smtClean="0"/>
              <a:t>Donde R</a:t>
            </a:r>
            <a:r>
              <a:rPr lang="es-ES" sz="1400" dirty="0" smtClean="0"/>
              <a:t>LR</a:t>
            </a:r>
            <a:r>
              <a:rPr lang="es-ES" sz="2200" dirty="0" smtClean="0"/>
              <a:t> = 0.2%</a:t>
            </a:r>
          </a:p>
          <a:p>
            <a:pPr algn="just"/>
            <a:endParaRPr lang="es-ES" sz="2200" dirty="0" smtClean="0"/>
          </a:p>
          <a:p>
            <a:pPr algn="just"/>
            <a:endParaRPr lang="es-ES" sz="2200" dirty="0" smtClean="0"/>
          </a:p>
        </p:txBody>
      </p:sp>
      <p:graphicFrame>
        <p:nvGraphicFramePr>
          <p:cNvPr id="326662" name="Object 6"/>
          <p:cNvGraphicFramePr>
            <a:graphicFrameLocks noChangeAspect="1"/>
          </p:cNvGraphicFramePr>
          <p:nvPr/>
        </p:nvGraphicFramePr>
        <p:xfrm>
          <a:off x="3071802" y="2143116"/>
          <a:ext cx="2290763" cy="492125"/>
        </p:xfrm>
        <a:graphic>
          <a:graphicData uri="http://schemas.openxmlformats.org/presentationml/2006/ole">
            <p:oleObj spid="_x0000_s328707" name="Ecuación" r:id="rId6" imgW="977760" imgH="228600" progId="Equation.3">
              <p:embed/>
            </p:oleObj>
          </a:graphicData>
        </a:graphic>
      </p:graphicFrame>
      <p:graphicFrame>
        <p:nvGraphicFramePr>
          <p:cNvPr id="328708" name="Object 4"/>
          <p:cNvGraphicFramePr>
            <a:graphicFrameLocks noChangeAspect="1"/>
          </p:cNvGraphicFramePr>
          <p:nvPr/>
        </p:nvGraphicFramePr>
        <p:xfrm>
          <a:off x="500034" y="2643182"/>
          <a:ext cx="7646988" cy="1093787"/>
        </p:xfrm>
        <a:graphic>
          <a:graphicData uri="http://schemas.openxmlformats.org/presentationml/2006/ole">
            <p:oleObj spid="_x0000_s328708" name="Ecuación" r:id="rId7" imgW="3263760" imgH="507960" progId="Equation.3">
              <p:embed/>
            </p:oleObj>
          </a:graphicData>
        </a:graphic>
      </p:graphicFrame>
      <p:graphicFrame>
        <p:nvGraphicFramePr>
          <p:cNvPr id="328709" name="Object 5"/>
          <p:cNvGraphicFramePr>
            <a:graphicFrameLocks noChangeAspect="1"/>
          </p:cNvGraphicFramePr>
          <p:nvPr/>
        </p:nvGraphicFramePr>
        <p:xfrm>
          <a:off x="628650" y="3910031"/>
          <a:ext cx="7602538" cy="1304919"/>
        </p:xfrm>
        <a:graphic>
          <a:graphicData uri="http://schemas.openxmlformats.org/presentationml/2006/ole">
            <p:oleObj spid="_x0000_s328709" name="Ecuación" r:id="rId8" imgW="3429000" imgH="660240" progId="Equation.3">
              <p:embed/>
            </p:oleObj>
          </a:graphicData>
        </a:graphic>
      </p:graphicFrame>
      <p:sp>
        <p:nvSpPr>
          <p:cNvPr id="15" name="9 Subtítulo"/>
          <p:cNvSpPr txBox="1">
            <a:spLocks/>
          </p:cNvSpPr>
          <p:nvPr/>
        </p:nvSpPr>
        <p:spPr bwMode="auto">
          <a:xfrm>
            <a:off x="500034" y="5286388"/>
            <a:ext cx="8358246"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100" dirty="0" smtClean="0"/>
          </a:p>
          <a:p>
            <a:pPr algn="just">
              <a:buBlip>
                <a:blip r:embed="rId5"/>
              </a:buBlip>
            </a:pPr>
            <a:r>
              <a:rPr lang="es-ES" sz="2200" dirty="0" smtClean="0"/>
              <a:t> Por lo tanto la proporción de los activos es de 71.02% para B(Empresa </a:t>
            </a:r>
            <a:r>
              <a:rPr lang="es-ES" sz="2200" dirty="0" err="1" smtClean="0"/>
              <a:t>Ferreyros</a:t>
            </a:r>
            <a:r>
              <a:rPr lang="es-ES" sz="2200" dirty="0" smtClean="0"/>
              <a:t>) y 28.98% para D(Empresa </a:t>
            </a:r>
            <a:r>
              <a:rPr lang="es-ES" sz="2200" dirty="0" err="1" smtClean="0"/>
              <a:t>Edelnor</a:t>
            </a:r>
            <a:r>
              <a:rPr lang="es-ES" sz="2200" dirty="0" smtClean="0"/>
              <a:t>).</a:t>
            </a:r>
          </a:p>
          <a:p>
            <a:pPr algn="just"/>
            <a:endParaRPr lang="es-ES" sz="2200" dirty="0" smtClean="0"/>
          </a:p>
          <a:p>
            <a:pPr algn="just"/>
            <a:endParaRPr lang="es-ES" sz="2200"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sp>
        <p:nvSpPr>
          <p:cNvPr id="10" name="9 Subtítulo"/>
          <p:cNvSpPr txBox="1">
            <a:spLocks/>
          </p:cNvSpPr>
          <p:nvPr/>
        </p:nvSpPr>
        <p:spPr bwMode="auto">
          <a:xfrm>
            <a:off x="357158" y="1214422"/>
            <a:ext cx="8358246"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100" dirty="0" smtClean="0"/>
          </a:p>
          <a:p>
            <a:pPr algn="just">
              <a:buBlip>
                <a:blip r:embed="rId5"/>
              </a:buBlip>
            </a:pPr>
            <a:r>
              <a:rPr lang="es-ES" sz="2200" dirty="0" smtClean="0"/>
              <a:t> La rentabilidad esperada para la cartera S es:</a:t>
            </a:r>
          </a:p>
          <a:p>
            <a:pPr algn="just"/>
            <a:endParaRPr lang="es-ES" sz="2200" dirty="0" smtClean="0"/>
          </a:p>
          <a:p>
            <a:pPr algn="just"/>
            <a:endParaRPr lang="es-ES" sz="2200" dirty="0" smtClean="0"/>
          </a:p>
        </p:txBody>
      </p:sp>
      <p:graphicFrame>
        <p:nvGraphicFramePr>
          <p:cNvPr id="326662" name="Object 6"/>
          <p:cNvGraphicFramePr>
            <a:graphicFrameLocks noChangeAspect="1"/>
          </p:cNvGraphicFramePr>
          <p:nvPr/>
        </p:nvGraphicFramePr>
        <p:xfrm>
          <a:off x="3428992" y="1643050"/>
          <a:ext cx="1517650" cy="519112"/>
        </p:xfrm>
        <a:graphic>
          <a:graphicData uri="http://schemas.openxmlformats.org/presentationml/2006/ole">
            <p:oleObj spid="_x0000_s329730" name="Ecuación" r:id="rId6" imgW="647640" imgH="241200" progId="Equation.3">
              <p:embed/>
            </p:oleObj>
          </a:graphicData>
        </a:graphic>
      </p:graphicFrame>
      <p:sp>
        <p:nvSpPr>
          <p:cNvPr id="15" name="9 Subtítulo"/>
          <p:cNvSpPr txBox="1">
            <a:spLocks/>
          </p:cNvSpPr>
          <p:nvPr/>
        </p:nvSpPr>
        <p:spPr bwMode="auto">
          <a:xfrm>
            <a:off x="428596" y="3143248"/>
            <a:ext cx="3571900"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100" dirty="0" smtClean="0"/>
          </a:p>
          <a:p>
            <a:pPr algn="just">
              <a:buBlip>
                <a:blip r:embed="rId5"/>
              </a:buBlip>
            </a:pPr>
            <a:r>
              <a:rPr lang="es-ES" sz="2200" dirty="0" smtClean="0"/>
              <a:t> El riesgo del portafolio S es:</a:t>
            </a:r>
          </a:p>
          <a:p>
            <a:pPr algn="just"/>
            <a:endParaRPr lang="es-ES" sz="2200" dirty="0" smtClean="0"/>
          </a:p>
          <a:p>
            <a:pPr algn="just"/>
            <a:endParaRPr lang="es-ES" sz="2200" dirty="0" smtClean="0"/>
          </a:p>
        </p:txBody>
      </p:sp>
      <p:graphicFrame>
        <p:nvGraphicFramePr>
          <p:cNvPr id="329733" name="Object 5"/>
          <p:cNvGraphicFramePr>
            <a:graphicFrameLocks noChangeAspect="1"/>
          </p:cNvGraphicFramePr>
          <p:nvPr/>
        </p:nvGraphicFramePr>
        <p:xfrm>
          <a:off x="714348" y="2268537"/>
          <a:ext cx="4565656" cy="874711"/>
        </p:xfrm>
        <a:graphic>
          <a:graphicData uri="http://schemas.openxmlformats.org/presentationml/2006/ole">
            <p:oleObj spid="_x0000_s329733" name="Ecuación" r:id="rId7" imgW="2044440" imgH="457200" progId="Equation.3">
              <p:embed/>
            </p:oleObj>
          </a:graphicData>
        </a:graphic>
      </p:graphicFrame>
      <p:graphicFrame>
        <p:nvGraphicFramePr>
          <p:cNvPr id="329734" name="Object 6"/>
          <p:cNvGraphicFramePr>
            <a:graphicFrameLocks noChangeAspect="1"/>
          </p:cNvGraphicFramePr>
          <p:nvPr/>
        </p:nvGraphicFramePr>
        <p:xfrm>
          <a:off x="6215074" y="2508246"/>
          <a:ext cx="1563687" cy="420688"/>
        </p:xfrm>
        <a:graphic>
          <a:graphicData uri="http://schemas.openxmlformats.org/presentationml/2006/ole">
            <p:oleObj spid="_x0000_s329734" name="Ecuación" r:id="rId8" imgW="761760" imgH="228600" progId="Equation.3">
              <p:embed/>
            </p:oleObj>
          </a:graphicData>
        </a:graphic>
      </p:graphicFrame>
      <p:graphicFrame>
        <p:nvGraphicFramePr>
          <p:cNvPr id="329735" name="Object 7"/>
          <p:cNvGraphicFramePr>
            <a:graphicFrameLocks noChangeAspect="1"/>
          </p:cNvGraphicFramePr>
          <p:nvPr/>
        </p:nvGraphicFramePr>
        <p:xfrm>
          <a:off x="5429256" y="2600321"/>
          <a:ext cx="485789" cy="257175"/>
        </p:xfrm>
        <a:graphic>
          <a:graphicData uri="http://schemas.openxmlformats.org/presentationml/2006/ole">
            <p:oleObj spid="_x0000_s329735" name="Ecuación" r:id="rId9" imgW="190440" imgH="139680" progId="Equation.3">
              <p:embed/>
            </p:oleObj>
          </a:graphicData>
        </a:graphic>
      </p:graphicFrame>
      <p:sp>
        <p:nvSpPr>
          <p:cNvPr id="16" name="15 Proceso alternativo"/>
          <p:cNvSpPr/>
          <p:nvPr/>
        </p:nvSpPr>
        <p:spPr>
          <a:xfrm>
            <a:off x="6072198" y="2357430"/>
            <a:ext cx="1785950" cy="64294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329736" name="Object 8"/>
          <p:cNvGraphicFramePr>
            <a:graphicFrameLocks noChangeAspect="1"/>
          </p:cNvGraphicFramePr>
          <p:nvPr/>
        </p:nvGraphicFramePr>
        <p:xfrm>
          <a:off x="3479800" y="3624267"/>
          <a:ext cx="1844675" cy="519113"/>
        </p:xfrm>
        <a:graphic>
          <a:graphicData uri="http://schemas.openxmlformats.org/presentationml/2006/ole">
            <p:oleObj spid="_x0000_s329736" name="Ecuación" r:id="rId10" imgW="787320" imgH="241200" progId="Equation.3">
              <p:embed/>
            </p:oleObj>
          </a:graphicData>
        </a:graphic>
      </p:graphicFrame>
      <p:graphicFrame>
        <p:nvGraphicFramePr>
          <p:cNvPr id="329737" name="Object 9"/>
          <p:cNvGraphicFramePr>
            <a:graphicFrameLocks noChangeAspect="1"/>
          </p:cNvGraphicFramePr>
          <p:nvPr/>
        </p:nvGraphicFramePr>
        <p:xfrm>
          <a:off x="571472" y="4286256"/>
          <a:ext cx="7500990" cy="1000132"/>
        </p:xfrm>
        <a:graphic>
          <a:graphicData uri="http://schemas.openxmlformats.org/presentationml/2006/ole">
            <p:oleObj spid="_x0000_s329737" name="Ecuación" r:id="rId11" imgW="3429000" imgH="457200" progId="Equation.3">
              <p:embed/>
            </p:oleObj>
          </a:graphicData>
        </a:graphic>
      </p:graphicFrame>
      <p:graphicFrame>
        <p:nvGraphicFramePr>
          <p:cNvPr id="329738" name="Object 10"/>
          <p:cNvGraphicFramePr>
            <a:graphicFrameLocks noChangeAspect="1"/>
          </p:cNvGraphicFramePr>
          <p:nvPr/>
        </p:nvGraphicFramePr>
        <p:xfrm>
          <a:off x="571472" y="5715016"/>
          <a:ext cx="1889125" cy="477824"/>
        </p:xfrm>
        <a:graphic>
          <a:graphicData uri="http://schemas.openxmlformats.org/presentationml/2006/ole">
            <p:oleObj spid="_x0000_s329738" name="Ecuación" r:id="rId12" imgW="863280" imgH="241200" progId="Equation.3">
              <p:embed/>
            </p:oleObj>
          </a:graphicData>
        </a:graphic>
      </p:graphicFrame>
      <p:graphicFrame>
        <p:nvGraphicFramePr>
          <p:cNvPr id="329739" name="Object 11"/>
          <p:cNvGraphicFramePr>
            <a:graphicFrameLocks noChangeAspect="1"/>
          </p:cNvGraphicFramePr>
          <p:nvPr/>
        </p:nvGraphicFramePr>
        <p:xfrm>
          <a:off x="2500298" y="5857892"/>
          <a:ext cx="485775" cy="257175"/>
        </p:xfrm>
        <a:graphic>
          <a:graphicData uri="http://schemas.openxmlformats.org/presentationml/2006/ole">
            <p:oleObj spid="_x0000_s329739" name="Ecuación" r:id="rId13" imgW="190440" imgH="139680" progId="Equation.3">
              <p:embed/>
            </p:oleObj>
          </a:graphicData>
        </a:graphic>
      </p:graphicFrame>
      <p:graphicFrame>
        <p:nvGraphicFramePr>
          <p:cNvPr id="20" name="19 Objeto"/>
          <p:cNvGraphicFramePr>
            <a:graphicFrameLocks noChangeAspect="1"/>
          </p:cNvGraphicFramePr>
          <p:nvPr/>
        </p:nvGraphicFramePr>
        <p:xfrm>
          <a:off x="3143240" y="5643578"/>
          <a:ext cx="1500198" cy="500066"/>
        </p:xfrm>
        <a:graphic>
          <a:graphicData uri="http://schemas.openxmlformats.org/presentationml/2006/ole">
            <p:oleObj spid="_x0000_s329740" name="Ecuación" r:id="rId14" imgW="685800" imgH="228600" progId="Equation.3">
              <p:embed/>
            </p:oleObj>
          </a:graphicData>
        </a:graphic>
      </p:graphicFrame>
      <p:sp>
        <p:nvSpPr>
          <p:cNvPr id="21" name="20 Proceso alternativo"/>
          <p:cNvSpPr/>
          <p:nvPr/>
        </p:nvSpPr>
        <p:spPr>
          <a:xfrm>
            <a:off x="3000364" y="5572140"/>
            <a:ext cx="1785950" cy="57150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sp>
        <p:nvSpPr>
          <p:cNvPr id="10" name="9 Subtítulo"/>
          <p:cNvSpPr txBox="1">
            <a:spLocks/>
          </p:cNvSpPr>
          <p:nvPr/>
        </p:nvSpPr>
        <p:spPr bwMode="auto">
          <a:xfrm>
            <a:off x="357158" y="1214422"/>
            <a:ext cx="5143536"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100" dirty="0" smtClean="0"/>
          </a:p>
          <a:p>
            <a:pPr algn="just">
              <a:buBlip>
                <a:blip r:embed="rId5"/>
              </a:buBlip>
            </a:pPr>
            <a:r>
              <a:rPr lang="es-ES" sz="2200" dirty="0" smtClean="0"/>
              <a:t> La ecuación de la Frontera Eficiente es:</a:t>
            </a:r>
          </a:p>
          <a:p>
            <a:pPr algn="just"/>
            <a:endParaRPr lang="es-ES" sz="2200" dirty="0" smtClean="0"/>
          </a:p>
          <a:p>
            <a:pPr algn="just"/>
            <a:endParaRPr lang="es-ES" sz="2200" dirty="0" smtClean="0"/>
          </a:p>
        </p:txBody>
      </p:sp>
      <p:sp>
        <p:nvSpPr>
          <p:cNvPr id="15" name="9 Subtítulo"/>
          <p:cNvSpPr txBox="1">
            <a:spLocks/>
          </p:cNvSpPr>
          <p:nvPr/>
        </p:nvSpPr>
        <p:spPr bwMode="auto">
          <a:xfrm>
            <a:off x="500034" y="3500438"/>
            <a:ext cx="8001056" cy="11430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100" dirty="0" smtClean="0"/>
          </a:p>
          <a:p>
            <a:pPr algn="just">
              <a:buBlip>
                <a:blip r:embed="rId5"/>
              </a:buBlip>
            </a:pPr>
            <a:r>
              <a:rPr lang="es-ES" sz="2200" dirty="0" smtClean="0"/>
              <a:t> Si un inversionista exige un Riesgo igual a (</a:t>
            </a:r>
            <a:r>
              <a:rPr lang="el-GR" sz="2200" dirty="0" smtClean="0">
                <a:latin typeface="Calibri"/>
              </a:rPr>
              <a:t>σ</a:t>
            </a:r>
            <a:r>
              <a:rPr lang="es-ES" sz="1400" dirty="0" smtClean="0">
                <a:latin typeface="Calibri"/>
              </a:rPr>
              <a:t>N</a:t>
            </a:r>
            <a:r>
              <a:rPr lang="es-ES" sz="2200" dirty="0" smtClean="0"/>
              <a:t>) 1.5%, por lo que se obtiene un rendimiento esperado de la misma y los porcentajes a invertir en S y en R</a:t>
            </a:r>
            <a:r>
              <a:rPr lang="es-ES" sz="1400" dirty="0" smtClean="0"/>
              <a:t>LR</a:t>
            </a:r>
            <a:r>
              <a:rPr lang="es-ES" sz="2200" dirty="0" smtClean="0"/>
              <a:t>.</a:t>
            </a:r>
          </a:p>
          <a:p>
            <a:pPr algn="just"/>
            <a:endParaRPr lang="es-ES" sz="2200" dirty="0" smtClean="0"/>
          </a:p>
          <a:p>
            <a:pPr algn="just"/>
            <a:endParaRPr lang="es-ES" sz="2200" dirty="0" smtClean="0"/>
          </a:p>
        </p:txBody>
      </p:sp>
      <p:graphicFrame>
        <p:nvGraphicFramePr>
          <p:cNvPr id="329734" name="Object 6"/>
          <p:cNvGraphicFramePr>
            <a:graphicFrameLocks noChangeAspect="1"/>
          </p:cNvGraphicFramePr>
          <p:nvPr/>
        </p:nvGraphicFramePr>
        <p:xfrm>
          <a:off x="5286380" y="4794262"/>
          <a:ext cx="1563687" cy="420688"/>
        </p:xfrm>
        <a:graphic>
          <a:graphicData uri="http://schemas.openxmlformats.org/presentationml/2006/ole">
            <p:oleObj spid="_x0000_s330756" name="Ecuación" r:id="rId6" imgW="761760" imgH="228600" progId="Equation.3">
              <p:embed/>
            </p:oleObj>
          </a:graphicData>
        </a:graphic>
      </p:graphicFrame>
      <p:graphicFrame>
        <p:nvGraphicFramePr>
          <p:cNvPr id="329735" name="Object 7"/>
          <p:cNvGraphicFramePr>
            <a:graphicFrameLocks noChangeAspect="1"/>
          </p:cNvGraphicFramePr>
          <p:nvPr/>
        </p:nvGraphicFramePr>
        <p:xfrm>
          <a:off x="4429124" y="4857760"/>
          <a:ext cx="485789" cy="257175"/>
        </p:xfrm>
        <a:graphic>
          <a:graphicData uri="http://schemas.openxmlformats.org/presentationml/2006/ole">
            <p:oleObj spid="_x0000_s330757" name="Ecuación" r:id="rId7" imgW="190440" imgH="139680" progId="Equation.3">
              <p:embed/>
            </p:oleObj>
          </a:graphicData>
        </a:graphic>
      </p:graphicFrame>
      <p:sp>
        <p:nvSpPr>
          <p:cNvPr id="16" name="15 Proceso alternativo"/>
          <p:cNvSpPr/>
          <p:nvPr/>
        </p:nvSpPr>
        <p:spPr>
          <a:xfrm>
            <a:off x="5429256" y="2714620"/>
            <a:ext cx="3000396" cy="57150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329739" name="Object 11"/>
          <p:cNvGraphicFramePr>
            <a:graphicFrameLocks noChangeAspect="1"/>
          </p:cNvGraphicFramePr>
          <p:nvPr/>
        </p:nvGraphicFramePr>
        <p:xfrm>
          <a:off x="4929190" y="2857496"/>
          <a:ext cx="485775" cy="257175"/>
        </p:xfrm>
        <a:graphic>
          <a:graphicData uri="http://schemas.openxmlformats.org/presentationml/2006/ole">
            <p:oleObj spid="_x0000_s330761" name="Ecuación" r:id="rId8" imgW="190440" imgH="139680" progId="Equation.3">
              <p:embed/>
            </p:oleObj>
          </a:graphicData>
        </a:graphic>
      </p:graphicFrame>
      <p:graphicFrame>
        <p:nvGraphicFramePr>
          <p:cNvPr id="330763" name="Object 11"/>
          <p:cNvGraphicFramePr>
            <a:graphicFrameLocks noChangeAspect="1"/>
          </p:cNvGraphicFramePr>
          <p:nvPr/>
        </p:nvGraphicFramePr>
        <p:xfrm>
          <a:off x="3049600" y="1684332"/>
          <a:ext cx="3308350" cy="887412"/>
        </p:xfrm>
        <a:graphic>
          <a:graphicData uri="http://schemas.openxmlformats.org/presentationml/2006/ole">
            <p:oleObj spid="_x0000_s330763" name="Ecuación" r:id="rId9" imgW="1612800" imgH="482400" progId="Equation.3">
              <p:embed/>
            </p:oleObj>
          </a:graphicData>
        </a:graphic>
      </p:graphicFrame>
      <p:graphicFrame>
        <p:nvGraphicFramePr>
          <p:cNvPr id="330764" name="Object 12"/>
          <p:cNvGraphicFramePr>
            <a:graphicFrameLocks noChangeAspect="1"/>
          </p:cNvGraphicFramePr>
          <p:nvPr/>
        </p:nvGraphicFramePr>
        <p:xfrm>
          <a:off x="571472" y="2659063"/>
          <a:ext cx="4167188" cy="793750"/>
        </p:xfrm>
        <a:graphic>
          <a:graphicData uri="http://schemas.openxmlformats.org/presentationml/2006/ole">
            <p:oleObj spid="_x0000_s330764" name="Ecuación" r:id="rId10" imgW="2031840" imgH="431640" progId="Equation.3">
              <p:embed/>
            </p:oleObj>
          </a:graphicData>
        </a:graphic>
      </p:graphicFrame>
      <p:graphicFrame>
        <p:nvGraphicFramePr>
          <p:cNvPr id="330765" name="Object 13"/>
          <p:cNvGraphicFramePr>
            <a:graphicFrameLocks noChangeAspect="1"/>
          </p:cNvGraphicFramePr>
          <p:nvPr/>
        </p:nvGraphicFramePr>
        <p:xfrm>
          <a:off x="5500694" y="2786058"/>
          <a:ext cx="2865438" cy="428628"/>
        </p:xfrm>
        <a:graphic>
          <a:graphicData uri="http://schemas.openxmlformats.org/presentationml/2006/ole">
            <p:oleObj spid="_x0000_s330765" name="Ecuación" r:id="rId11" imgW="1396800" imgH="215640" progId="Equation.3">
              <p:embed/>
            </p:oleObj>
          </a:graphicData>
        </a:graphic>
      </p:graphicFrame>
      <p:graphicFrame>
        <p:nvGraphicFramePr>
          <p:cNvPr id="330766" name="Object 14"/>
          <p:cNvGraphicFramePr>
            <a:graphicFrameLocks noChangeAspect="1"/>
          </p:cNvGraphicFramePr>
          <p:nvPr/>
        </p:nvGraphicFramePr>
        <p:xfrm>
          <a:off x="557213" y="4786325"/>
          <a:ext cx="3333750" cy="428625"/>
        </p:xfrm>
        <a:graphic>
          <a:graphicData uri="http://schemas.openxmlformats.org/presentationml/2006/ole">
            <p:oleObj spid="_x0000_s330766" name="Ecuación" r:id="rId12" imgW="1625400" imgH="215640" progId="Equation.3">
              <p:embed/>
            </p:oleObj>
          </a:graphicData>
        </a:graphic>
      </p:graphicFrame>
      <p:graphicFrame>
        <p:nvGraphicFramePr>
          <p:cNvPr id="330767" name="Object 15"/>
          <p:cNvGraphicFramePr>
            <a:graphicFrameLocks noChangeAspect="1"/>
          </p:cNvGraphicFramePr>
          <p:nvPr/>
        </p:nvGraphicFramePr>
        <p:xfrm>
          <a:off x="642910" y="5357826"/>
          <a:ext cx="1439863" cy="785812"/>
        </p:xfrm>
        <a:graphic>
          <a:graphicData uri="http://schemas.openxmlformats.org/presentationml/2006/ole">
            <p:oleObj spid="_x0000_s330767" name="Ecuación" r:id="rId13" imgW="609480" imgH="431640" progId="Equation.3">
              <p:embed/>
            </p:oleObj>
          </a:graphicData>
        </a:graphic>
      </p:graphicFrame>
      <p:graphicFrame>
        <p:nvGraphicFramePr>
          <p:cNvPr id="330768" name="Object 16"/>
          <p:cNvGraphicFramePr>
            <a:graphicFrameLocks noChangeAspect="1"/>
          </p:cNvGraphicFramePr>
          <p:nvPr/>
        </p:nvGraphicFramePr>
        <p:xfrm>
          <a:off x="2214546" y="5643578"/>
          <a:ext cx="485775" cy="257175"/>
        </p:xfrm>
        <a:graphic>
          <a:graphicData uri="http://schemas.openxmlformats.org/presentationml/2006/ole">
            <p:oleObj spid="_x0000_s330768" name="Ecuación" r:id="rId14" imgW="190440" imgH="139680" progId="Equation.3">
              <p:embed/>
            </p:oleObj>
          </a:graphicData>
        </a:graphic>
      </p:graphicFrame>
      <p:graphicFrame>
        <p:nvGraphicFramePr>
          <p:cNvPr id="330769" name="Object 17"/>
          <p:cNvGraphicFramePr>
            <a:graphicFrameLocks noChangeAspect="1"/>
          </p:cNvGraphicFramePr>
          <p:nvPr/>
        </p:nvGraphicFramePr>
        <p:xfrm>
          <a:off x="2786050" y="5429264"/>
          <a:ext cx="2130425" cy="715963"/>
        </p:xfrm>
        <a:graphic>
          <a:graphicData uri="http://schemas.openxmlformats.org/presentationml/2006/ole">
            <p:oleObj spid="_x0000_s330769" name="Ecuación" r:id="rId15" imgW="901440" imgH="393480" progId="Equation.3">
              <p:embed/>
            </p:oleObj>
          </a:graphicData>
        </a:graphic>
      </p:graphicFrame>
      <p:graphicFrame>
        <p:nvGraphicFramePr>
          <p:cNvPr id="330770" name="Object 18"/>
          <p:cNvGraphicFramePr>
            <a:graphicFrameLocks noChangeAspect="1"/>
          </p:cNvGraphicFramePr>
          <p:nvPr/>
        </p:nvGraphicFramePr>
        <p:xfrm>
          <a:off x="5572132" y="5572140"/>
          <a:ext cx="1830387" cy="415925"/>
        </p:xfrm>
        <a:graphic>
          <a:graphicData uri="http://schemas.openxmlformats.org/presentationml/2006/ole">
            <p:oleObj spid="_x0000_s330770" name="Ecuación" r:id="rId16" imgW="774360" imgH="228600" progId="Equation.3">
              <p:embed/>
            </p:oleObj>
          </a:graphicData>
        </a:graphic>
      </p:graphicFrame>
      <p:sp>
        <p:nvSpPr>
          <p:cNvPr id="24" name="23 Proceso alternativo"/>
          <p:cNvSpPr/>
          <p:nvPr/>
        </p:nvSpPr>
        <p:spPr>
          <a:xfrm>
            <a:off x="5500694" y="5500702"/>
            <a:ext cx="1928826" cy="57150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sp>
        <p:nvSpPr>
          <p:cNvPr id="10" name="9 Subtítulo"/>
          <p:cNvSpPr txBox="1">
            <a:spLocks/>
          </p:cNvSpPr>
          <p:nvPr/>
        </p:nvSpPr>
        <p:spPr bwMode="auto">
          <a:xfrm>
            <a:off x="357158" y="1214422"/>
            <a:ext cx="8572560" cy="857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100" dirty="0" smtClean="0"/>
          </a:p>
          <a:p>
            <a:pPr algn="just">
              <a:buBlip>
                <a:blip r:embed="rId5"/>
              </a:buBlip>
            </a:pPr>
            <a:r>
              <a:rPr lang="es-ES" sz="2200" dirty="0" smtClean="0"/>
              <a:t> Para determinar los distintos porcentajes a invertir en los 2 activos con:</a:t>
            </a:r>
          </a:p>
          <a:p>
            <a:pPr algn="just"/>
            <a:r>
              <a:rPr lang="es-ES" sz="2200" dirty="0" smtClean="0">
                <a:solidFill>
                  <a:srgbClr val="0070C0"/>
                </a:solidFill>
              </a:rPr>
              <a:t>Riesgo: 35.7%</a:t>
            </a:r>
            <a:endParaRPr lang="es-ES" sz="2200" dirty="0" smtClean="0"/>
          </a:p>
          <a:p>
            <a:pPr algn="just"/>
            <a:endParaRPr lang="es-ES" sz="2200" dirty="0" smtClean="0"/>
          </a:p>
          <a:p>
            <a:pPr algn="just"/>
            <a:endParaRPr lang="es-ES" sz="2200" dirty="0" smtClean="0"/>
          </a:p>
        </p:txBody>
      </p:sp>
      <p:sp>
        <p:nvSpPr>
          <p:cNvPr id="15" name="9 Subtítulo"/>
          <p:cNvSpPr txBox="1">
            <a:spLocks/>
          </p:cNvSpPr>
          <p:nvPr/>
        </p:nvSpPr>
        <p:spPr bwMode="auto">
          <a:xfrm>
            <a:off x="428596" y="3500438"/>
            <a:ext cx="8001056"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100" dirty="0" smtClean="0"/>
          </a:p>
          <a:p>
            <a:pPr algn="just">
              <a:buBlip>
                <a:blip r:embed="rId5"/>
              </a:buBlip>
            </a:pPr>
            <a:r>
              <a:rPr lang="es-ES" sz="2200" dirty="0" smtClean="0"/>
              <a:t> Rendimiento sin Riesgo es:</a:t>
            </a:r>
          </a:p>
          <a:p>
            <a:pPr algn="just"/>
            <a:r>
              <a:rPr lang="es-ES" sz="2200" dirty="0" smtClean="0">
                <a:solidFill>
                  <a:srgbClr val="0070C0"/>
                </a:solidFill>
              </a:rPr>
              <a:t>Sin Riesgo: 64.3%</a:t>
            </a:r>
          </a:p>
          <a:p>
            <a:pPr algn="just"/>
            <a:endParaRPr lang="es-ES" sz="2200" dirty="0" smtClean="0"/>
          </a:p>
          <a:p>
            <a:pPr algn="just"/>
            <a:endParaRPr lang="es-ES" sz="2200" dirty="0" smtClean="0"/>
          </a:p>
        </p:txBody>
      </p:sp>
      <p:graphicFrame>
        <p:nvGraphicFramePr>
          <p:cNvPr id="329734" name="Object 6"/>
          <p:cNvGraphicFramePr>
            <a:graphicFrameLocks noChangeAspect="1"/>
          </p:cNvGraphicFramePr>
          <p:nvPr/>
        </p:nvGraphicFramePr>
        <p:xfrm>
          <a:off x="6643702" y="5357826"/>
          <a:ext cx="1589087" cy="420687"/>
        </p:xfrm>
        <a:graphic>
          <a:graphicData uri="http://schemas.openxmlformats.org/presentationml/2006/ole">
            <p:oleObj spid="_x0000_s333826" name="Ecuación" r:id="rId6" imgW="774360" imgH="228600" progId="Equation.3">
              <p:embed/>
            </p:oleObj>
          </a:graphicData>
        </a:graphic>
      </p:graphicFrame>
      <p:graphicFrame>
        <p:nvGraphicFramePr>
          <p:cNvPr id="329735" name="Object 7"/>
          <p:cNvGraphicFramePr>
            <a:graphicFrameLocks noChangeAspect="1"/>
          </p:cNvGraphicFramePr>
          <p:nvPr/>
        </p:nvGraphicFramePr>
        <p:xfrm>
          <a:off x="6000760" y="5500702"/>
          <a:ext cx="485789" cy="257175"/>
        </p:xfrm>
        <a:graphic>
          <a:graphicData uri="http://schemas.openxmlformats.org/presentationml/2006/ole">
            <p:oleObj spid="_x0000_s333827" name="Ecuación" r:id="rId7" imgW="190440" imgH="139680" progId="Equation.3">
              <p:embed/>
            </p:oleObj>
          </a:graphicData>
        </a:graphic>
      </p:graphicFrame>
      <p:graphicFrame>
        <p:nvGraphicFramePr>
          <p:cNvPr id="333833" name="Object 9"/>
          <p:cNvGraphicFramePr>
            <a:graphicFrameLocks noChangeAspect="1"/>
          </p:cNvGraphicFramePr>
          <p:nvPr/>
        </p:nvGraphicFramePr>
        <p:xfrm>
          <a:off x="1771665" y="2117725"/>
          <a:ext cx="5014913" cy="954088"/>
        </p:xfrm>
        <a:graphic>
          <a:graphicData uri="http://schemas.openxmlformats.org/presentationml/2006/ole">
            <p:oleObj spid="_x0000_s333833" name="Ecuación" r:id="rId8" imgW="2260440" imgH="482400" progId="Equation.3">
              <p:embed/>
            </p:oleObj>
          </a:graphicData>
        </a:graphic>
      </p:graphicFrame>
      <p:graphicFrame>
        <p:nvGraphicFramePr>
          <p:cNvPr id="333834" name="Object 10"/>
          <p:cNvGraphicFramePr>
            <a:graphicFrameLocks noChangeAspect="1"/>
          </p:cNvGraphicFramePr>
          <p:nvPr/>
        </p:nvGraphicFramePr>
        <p:xfrm>
          <a:off x="642910" y="2357430"/>
          <a:ext cx="1155700" cy="450850"/>
        </p:xfrm>
        <a:graphic>
          <a:graphicData uri="http://schemas.openxmlformats.org/presentationml/2006/ole">
            <p:oleObj spid="_x0000_s333834" name="Ecuación" r:id="rId9" imgW="520560" imgH="228600" progId="Equation.3">
              <p:embed/>
            </p:oleObj>
          </a:graphicData>
        </a:graphic>
      </p:graphicFrame>
      <p:graphicFrame>
        <p:nvGraphicFramePr>
          <p:cNvPr id="333835" name="Object 11"/>
          <p:cNvGraphicFramePr>
            <a:graphicFrameLocks noChangeAspect="1"/>
          </p:cNvGraphicFramePr>
          <p:nvPr/>
        </p:nvGraphicFramePr>
        <p:xfrm>
          <a:off x="5357818" y="4572008"/>
          <a:ext cx="1563688" cy="420688"/>
        </p:xfrm>
        <a:graphic>
          <a:graphicData uri="http://schemas.openxmlformats.org/presentationml/2006/ole">
            <p:oleObj spid="_x0000_s333835" name="Ecuación" r:id="rId10" imgW="761760" imgH="228600" progId="Equation.3">
              <p:embed/>
            </p:oleObj>
          </a:graphicData>
        </a:graphic>
      </p:graphicFrame>
      <p:graphicFrame>
        <p:nvGraphicFramePr>
          <p:cNvPr id="333836" name="Object 12"/>
          <p:cNvGraphicFramePr>
            <a:graphicFrameLocks noChangeAspect="1"/>
          </p:cNvGraphicFramePr>
          <p:nvPr/>
        </p:nvGraphicFramePr>
        <p:xfrm>
          <a:off x="4429124" y="4643446"/>
          <a:ext cx="485775" cy="257175"/>
        </p:xfrm>
        <a:graphic>
          <a:graphicData uri="http://schemas.openxmlformats.org/presentationml/2006/ole">
            <p:oleObj spid="_x0000_s333836" name="Ecuación" r:id="rId11" imgW="190440" imgH="139680" progId="Equation.3">
              <p:embed/>
            </p:oleObj>
          </a:graphicData>
        </a:graphic>
      </p:graphicFrame>
      <p:graphicFrame>
        <p:nvGraphicFramePr>
          <p:cNvPr id="333837" name="Object 13"/>
          <p:cNvGraphicFramePr>
            <a:graphicFrameLocks noChangeAspect="1"/>
          </p:cNvGraphicFramePr>
          <p:nvPr/>
        </p:nvGraphicFramePr>
        <p:xfrm>
          <a:off x="571472" y="4500570"/>
          <a:ext cx="3359150" cy="454025"/>
        </p:xfrm>
        <a:graphic>
          <a:graphicData uri="http://schemas.openxmlformats.org/presentationml/2006/ole">
            <p:oleObj spid="_x0000_s333837" name="Ecuación" r:id="rId12" imgW="1638000" imgH="228600" progId="Equation.3">
              <p:embed/>
            </p:oleObj>
          </a:graphicData>
        </a:graphic>
      </p:graphicFrame>
      <p:graphicFrame>
        <p:nvGraphicFramePr>
          <p:cNvPr id="333838" name="Object 14"/>
          <p:cNvGraphicFramePr>
            <a:graphicFrameLocks noChangeAspect="1"/>
          </p:cNvGraphicFramePr>
          <p:nvPr/>
        </p:nvGraphicFramePr>
        <p:xfrm>
          <a:off x="642910" y="5429250"/>
          <a:ext cx="5033962" cy="454025"/>
        </p:xfrm>
        <a:graphic>
          <a:graphicData uri="http://schemas.openxmlformats.org/presentationml/2006/ole">
            <p:oleObj spid="_x0000_s333838" name="Ecuación" r:id="rId13" imgW="2374560" imgH="228600" progId="Equation.3">
              <p:embed/>
            </p:oleObj>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4"/>
          <a:srcRect/>
          <a:stretch>
            <a:fillRect/>
          </a:stretch>
        </p:blipFill>
        <p:spPr bwMode="auto">
          <a:xfrm>
            <a:off x="0" y="0"/>
            <a:ext cx="1928794" cy="1071546"/>
          </a:xfrm>
          <a:prstGeom prst="rect">
            <a:avLst/>
          </a:prstGeom>
          <a:noFill/>
          <a:ln>
            <a:solidFill>
              <a:srgbClr val="92D050"/>
            </a:solidFill>
          </a:ln>
        </p:spPr>
      </p:pic>
      <p:sp>
        <p:nvSpPr>
          <p:cNvPr id="10" name="9 Subtítulo"/>
          <p:cNvSpPr txBox="1">
            <a:spLocks/>
          </p:cNvSpPr>
          <p:nvPr/>
        </p:nvSpPr>
        <p:spPr bwMode="auto">
          <a:xfrm>
            <a:off x="357158" y="1214422"/>
            <a:ext cx="8572560" cy="857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100" dirty="0" smtClean="0"/>
          </a:p>
          <a:p>
            <a:pPr algn="just">
              <a:buBlip>
                <a:blip r:embed="rId5"/>
              </a:buBlip>
            </a:pPr>
            <a:r>
              <a:rPr lang="es-ES" sz="2200" dirty="0" smtClean="0"/>
              <a:t> Para un Retorno esperado de (R</a:t>
            </a:r>
            <a:r>
              <a:rPr lang="es-ES" sz="1400" dirty="0" smtClean="0"/>
              <a:t>N</a:t>
            </a:r>
            <a:r>
              <a:rPr lang="es-ES" sz="2200" dirty="0" smtClean="0"/>
              <a:t>) 0.31%, tendrá los porcentajes a invertir en N y en R</a:t>
            </a:r>
            <a:r>
              <a:rPr lang="es-ES" sz="1400" dirty="0" smtClean="0"/>
              <a:t>LR </a:t>
            </a:r>
            <a:r>
              <a:rPr lang="es-ES" sz="2200" dirty="0" smtClean="0"/>
              <a:t>:</a:t>
            </a:r>
          </a:p>
          <a:p>
            <a:pPr algn="just"/>
            <a:endParaRPr lang="es-ES" sz="2200" dirty="0" smtClean="0"/>
          </a:p>
          <a:p>
            <a:pPr algn="just"/>
            <a:endParaRPr lang="es-ES" sz="2200" dirty="0" smtClean="0"/>
          </a:p>
        </p:txBody>
      </p:sp>
      <p:sp>
        <p:nvSpPr>
          <p:cNvPr id="15" name="9 Subtítulo"/>
          <p:cNvSpPr txBox="1">
            <a:spLocks/>
          </p:cNvSpPr>
          <p:nvPr/>
        </p:nvSpPr>
        <p:spPr bwMode="auto">
          <a:xfrm>
            <a:off x="285720" y="5286388"/>
            <a:ext cx="8429684"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100" dirty="0" smtClean="0"/>
          </a:p>
          <a:p>
            <a:pPr algn="just">
              <a:buBlip>
                <a:blip r:embed="rId5"/>
              </a:buBlip>
            </a:pPr>
            <a:r>
              <a:rPr lang="es-ES" sz="2200" dirty="0" smtClean="0"/>
              <a:t> Si variamos los desvíos, obtendremos diferentes puntos de la frontera eficiente  como se muestra en la siguiente guía positiva.</a:t>
            </a:r>
            <a:endParaRPr lang="es-ES" sz="2200" dirty="0" smtClean="0">
              <a:solidFill>
                <a:srgbClr val="0070C0"/>
              </a:solidFill>
            </a:endParaRPr>
          </a:p>
          <a:p>
            <a:pPr algn="just"/>
            <a:endParaRPr lang="es-ES" sz="2200" dirty="0" smtClean="0"/>
          </a:p>
          <a:p>
            <a:pPr algn="just"/>
            <a:endParaRPr lang="es-ES" sz="2200" dirty="0" smtClean="0"/>
          </a:p>
        </p:txBody>
      </p:sp>
      <p:graphicFrame>
        <p:nvGraphicFramePr>
          <p:cNvPr id="329734" name="Object 6"/>
          <p:cNvGraphicFramePr>
            <a:graphicFrameLocks noChangeAspect="1"/>
          </p:cNvGraphicFramePr>
          <p:nvPr/>
        </p:nvGraphicFramePr>
        <p:xfrm>
          <a:off x="4878388" y="4429125"/>
          <a:ext cx="1406525" cy="420688"/>
        </p:xfrm>
        <a:graphic>
          <a:graphicData uri="http://schemas.openxmlformats.org/presentationml/2006/ole">
            <p:oleObj spid="_x0000_s334850" name="Ecuación" r:id="rId6" imgW="685800" imgH="228600" progId="Equation.3">
              <p:embed/>
            </p:oleObj>
          </a:graphicData>
        </a:graphic>
      </p:graphicFrame>
      <p:graphicFrame>
        <p:nvGraphicFramePr>
          <p:cNvPr id="329735" name="Object 7"/>
          <p:cNvGraphicFramePr>
            <a:graphicFrameLocks noChangeAspect="1"/>
          </p:cNvGraphicFramePr>
          <p:nvPr/>
        </p:nvGraphicFramePr>
        <p:xfrm>
          <a:off x="4000496" y="4600585"/>
          <a:ext cx="485789" cy="257175"/>
        </p:xfrm>
        <a:graphic>
          <a:graphicData uri="http://schemas.openxmlformats.org/presentationml/2006/ole">
            <p:oleObj spid="_x0000_s334851" name="Ecuación" r:id="rId7" imgW="190440" imgH="139680" progId="Equation.3">
              <p:embed/>
            </p:oleObj>
          </a:graphicData>
        </a:graphic>
      </p:graphicFrame>
      <p:graphicFrame>
        <p:nvGraphicFramePr>
          <p:cNvPr id="334858" name="Object 10"/>
          <p:cNvGraphicFramePr>
            <a:graphicFrameLocks noChangeAspect="1"/>
          </p:cNvGraphicFramePr>
          <p:nvPr/>
        </p:nvGraphicFramePr>
        <p:xfrm>
          <a:off x="571472" y="2206622"/>
          <a:ext cx="2447925" cy="793750"/>
        </p:xfrm>
        <a:graphic>
          <a:graphicData uri="http://schemas.openxmlformats.org/presentationml/2006/ole">
            <p:oleObj spid="_x0000_s334858" name="Ecuación" r:id="rId8" imgW="1193760" imgH="431640" progId="Equation.3">
              <p:embed/>
            </p:oleObj>
          </a:graphicData>
        </a:graphic>
      </p:graphicFrame>
      <p:graphicFrame>
        <p:nvGraphicFramePr>
          <p:cNvPr id="334859" name="Object 11"/>
          <p:cNvGraphicFramePr>
            <a:graphicFrameLocks noChangeAspect="1"/>
          </p:cNvGraphicFramePr>
          <p:nvPr/>
        </p:nvGraphicFramePr>
        <p:xfrm>
          <a:off x="642910" y="3278192"/>
          <a:ext cx="2865437" cy="793750"/>
        </p:xfrm>
        <a:graphic>
          <a:graphicData uri="http://schemas.openxmlformats.org/presentationml/2006/ole">
            <p:oleObj spid="_x0000_s334859" name="Ecuación" r:id="rId9" imgW="1396800" imgH="431640" progId="Equation.3">
              <p:embed/>
            </p:oleObj>
          </a:graphicData>
        </a:graphic>
      </p:graphicFrame>
      <p:graphicFrame>
        <p:nvGraphicFramePr>
          <p:cNvPr id="334860" name="Object 12"/>
          <p:cNvGraphicFramePr>
            <a:graphicFrameLocks noChangeAspect="1"/>
          </p:cNvGraphicFramePr>
          <p:nvPr/>
        </p:nvGraphicFramePr>
        <p:xfrm>
          <a:off x="714348" y="4349762"/>
          <a:ext cx="2865438" cy="793750"/>
        </p:xfrm>
        <a:graphic>
          <a:graphicData uri="http://schemas.openxmlformats.org/presentationml/2006/ole">
            <p:oleObj spid="_x0000_s334860" name="Ecuación" r:id="rId10" imgW="1396800" imgH="431640" progId="Equation.3">
              <p:embed/>
            </p:oleObj>
          </a:graphicData>
        </a:graphic>
      </p:graphicFrame>
      <p:sp>
        <p:nvSpPr>
          <p:cNvPr id="20" name="19 Proceso alternativo"/>
          <p:cNvSpPr/>
          <p:nvPr/>
        </p:nvSpPr>
        <p:spPr>
          <a:xfrm>
            <a:off x="4572000" y="4429132"/>
            <a:ext cx="1928826" cy="57150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142984"/>
            <a:ext cx="8501122" cy="5286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400" b="1" dirty="0" smtClean="0">
                <a:solidFill>
                  <a:srgbClr val="92D050"/>
                </a:solidFill>
              </a:rPr>
              <a:t>La tasa libre de riesgo</a:t>
            </a:r>
            <a:endParaRPr lang="es-ES" sz="2200" dirty="0" smtClean="0">
              <a:solidFill>
                <a:srgbClr val="92D050"/>
              </a:solidFill>
            </a:endParaRPr>
          </a:p>
          <a:p>
            <a:pPr algn="just"/>
            <a:r>
              <a:rPr lang="es-ES" sz="2200" dirty="0" smtClean="0"/>
              <a:t>Es un instrumento sin riesgo, que nos permite comparar todas las inversiones de la economía. Usualmente se usa los Bonos del Tesoro Norteamericano por que son sin riesgo (no existe la posibilidad de incumplimiento de pago o default).</a:t>
            </a:r>
          </a:p>
          <a:p>
            <a:pPr algn="just"/>
            <a:endParaRPr lang="es-ES" sz="800" dirty="0" smtClean="0"/>
          </a:p>
          <a:p>
            <a:pPr algn="just"/>
            <a:r>
              <a:rPr lang="es-ES" sz="2400" b="1" dirty="0" smtClean="0">
                <a:solidFill>
                  <a:srgbClr val="92D050"/>
                </a:solidFill>
              </a:rPr>
              <a:t>La prima del mercado</a:t>
            </a:r>
            <a:endParaRPr lang="es-ES" sz="2200" dirty="0" smtClean="0">
              <a:solidFill>
                <a:srgbClr val="92D050"/>
              </a:solidFill>
            </a:endParaRPr>
          </a:p>
          <a:p>
            <a:pPr algn="just"/>
            <a:r>
              <a:rPr lang="es-ES" sz="2200" dirty="0" smtClean="0"/>
              <a:t>Es la diferencia entre la tasa de retorno esperada en el mercado y la tasa de retorno libre de riesgo.</a:t>
            </a:r>
          </a:p>
          <a:p>
            <a:pPr algn="just"/>
            <a:r>
              <a:rPr lang="es-ES" sz="2200" dirty="0" smtClean="0"/>
              <a:t>Una alternativa para su cálculo consiste en el uso del </a:t>
            </a:r>
            <a:r>
              <a:rPr lang="es-ES" sz="2200" i="1" dirty="0" smtClean="0"/>
              <a:t>spread</a:t>
            </a:r>
            <a:r>
              <a:rPr lang="es-ES" sz="2200" dirty="0" smtClean="0"/>
              <a:t> histórico entre los bonos de gobierno americano y el rendimiento del índice general del mercado de capitales local.</a:t>
            </a:r>
          </a:p>
          <a:p>
            <a:pPr algn="just"/>
            <a:r>
              <a:rPr lang="es-ES" sz="2200" dirty="0" smtClean="0"/>
              <a:t>En mercados en desarrollo, que generalmente presentan alta volatilidad de los precios y la baja liquidez de papeles es mejor usar la prima históricas local. </a:t>
            </a:r>
          </a:p>
          <a:p>
            <a:pPr algn="just"/>
            <a:r>
              <a:rPr lang="es-ES" sz="2200" dirty="0" smtClean="0"/>
              <a:t> </a:t>
            </a:r>
            <a:endParaRPr lang="es-ES" sz="2400" dirty="0" smtClean="0"/>
          </a:p>
          <a:p>
            <a:pPr algn="just"/>
            <a:endParaRPr lang="es-ES" sz="2400" dirty="0" smtClean="0">
              <a:solidFill>
                <a:srgbClr val="92D050"/>
              </a:solidFill>
            </a:endParaRPr>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PE" sz="2200" kern="0" dirty="0" smtClean="0"/>
          </a:p>
          <a:p>
            <a:pPr algn="just"/>
            <a:endParaRPr lang="es-PE" sz="1000" kern="0" dirty="0" smtClean="0">
              <a:solidFill>
                <a:srgbClr val="92D050"/>
              </a:solidFill>
            </a:endParaRPr>
          </a:p>
          <a:p>
            <a:pPr algn="ctr"/>
            <a:endParaRPr lang="es-PE" sz="2200" kern="0" dirty="0" smtClean="0">
              <a:solidFill>
                <a:srgbClr val="92D050"/>
              </a:solidFill>
            </a:endParaRPr>
          </a:p>
          <a:p>
            <a:pPr algn="just"/>
            <a:endParaRPr lang="es-PE" sz="2200" kern="0" dirty="0" smtClean="0">
              <a:solidFill>
                <a:srgbClr val="0070C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pic>
        <p:nvPicPr>
          <p:cNvPr id="9"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pic>
        <p:nvPicPr>
          <p:cNvPr id="9"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grpSp>
        <p:nvGrpSpPr>
          <p:cNvPr id="31" name="30 Grupo"/>
          <p:cNvGrpSpPr/>
          <p:nvPr/>
        </p:nvGrpSpPr>
        <p:grpSpPr>
          <a:xfrm>
            <a:off x="2428860" y="1357298"/>
            <a:ext cx="6286544" cy="4929222"/>
            <a:chOff x="2428860" y="1357298"/>
            <a:chExt cx="6286544" cy="4929222"/>
          </a:xfrm>
        </p:grpSpPr>
        <p:graphicFrame>
          <p:nvGraphicFramePr>
            <p:cNvPr id="27" name="64 Gráfico"/>
            <p:cNvGraphicFramePr/>
            <p:nvPr/>
          </p:nvGraphicFramePr>
          <p:xfrm>
            <a:off x="2428860" y="1357298"/>
            <a:ext cx="6286544" cy="4929222"/>
          </p:xfrm>
          <a:graphic>
            <a:graphicData uri="http://schemas.openxmlformats.org/drawingml/2006/chart">
              <c:chart xmlns:c="http://schemas.openxmlformats.org/drawingml/2006/chart" xmlns:r="http://schemas.openxmlformats.org/officeDocument/2006/relationships" r:id="rId4"/>
            </a:graphicData>
          </a:graphic>
        </p:graphicFrame>
        <p:sp>
          <p:nvSpPr>
            <p:cNvPr id="28" name="65 Forma libre"/>
            <p:cNvSpPr/>
            <p:nvPr/>
          </p:nvSpPr>
          <p:spPr>
            <a:xfrm>
              <a:off x="3786182" y="2285993"/>
              <a:ext cx="4038809" cy="1928826"/>
            </a:xfrm>
            <a:custGeom>
              <a:avLst/>
              <a:gdLst>
                <a:gd name="connsiteX0" fmla="*/ 0 w 3361765"/>
                <a:gd name="connsiteY0" fmla="*/ 1266265 h 1266265"/>
                <a:gd name="connsiteX1" fmla="*/ 1199029 w 3361765"/>
                <a:gd name="connsiteY1" fmla="*/ 481853 h 1266265"/>
                <a:gd name="connsiteX2" fmla="*/ 3361765 w 3361765"/>
                <a:gd name="connsiteY2" fmla="*/ 0 h 1266265"/>
              </a:gdLst>
              <a:ahLst/>
              <a:cxnLst>
                <a:cxn ang="0">
                  <a:pos x="connsiteX0" y="connsiteY0"/>
                </a:cxn>
                <a:cxn ang="0">
                  <a:pos x="connsiteX1" y="connsiteY1"/>
                </a:cxn>
                <a:cxn ang="0">
                  <a:pos x="connsiteX2" y="connsiteY2"/>
                </a:cxn>
              </a:cxnLst>
              <a:rect l="l" t="t" r="r" b="b"/>
              <a:pathLst>
                <a:path w="3361765" h="1266265">
                  <a:moveTo>
                    <a:pt x="0" y="1266265"/>
                  </a:moveTo>
                  <a:cubicBezTo>
                    <a:pt x="319367" y="979581"/>
                    <a:pt x="638735" y="692897"/>
                    <a:pt x="1199029" y="481853"/>
                  </a:cubicBezTo>
                  <a:cubicBezTo>
                    <a:pt x="1759323" y="270809"/>
                    <a:pt x="2997574" y="80309"/>
                    <a:pt x="3361765" y="0"/>
                  </a:cubicBezTo>
                </a:path>
              </a:pathLst>
            </a:custGeom>
            <a:ln w="127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ES" sz="1100"/>
            </a:p>
          </p:txBody>
        </p:sp>
        <p:sp>
          <p:nvSpPr>
            <p:cNvPr id="29" name="69 CuadroTexto"/>
            <p:cNvSpPr txBox="1"/>
            <p:nvPr/>
          </p:nvSpPr>
          <p:spPr>
            <a:xfrm>
              <a:off x="4429124" y="5715017"/>
              <a:ext cx="2143140" cy="357190"/>
            </a:xfrm>
            <a:prstGeom prst="rect">
              <a:avLst/>
            </a:prstGeom>
            <a:solidFill>
              <a:schemeClr val="lt1"/>
            </a:solidFill>
            <a:ln w="9525" cmpd="sng">
              <a:solidFill>
                <a:schemeClr val="bg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s-ES" sz="1400" b="1" dirty="0">
                  <a:solidFill>
                    <a:srgbClr val="FF0000"/>
                  </a:solidFill>
                </a:rPr>
                <a:t>−</a:t>
              </a:r>
              <a:r>
                <a:rPr lang="es-ES" sz="1100" dirty="0">
                  <a:solidFill>
                    <a:srgbClr val="FF0000"/>
                  </a:solidFill>
                </a:rPr>
                <a:t>   </a:t>
              </a:r>
              <a:r>
                <a:rPr lang="es-ES" sz="1000" dirty="0"/>
                <a:t>Frontera</a:t>
              </a:r>
              <a:r>
                <a:rPr lang="es-ES" sz="1000" baseline="0" dirty="0"/>
                <a:t> Eficiente sin tasas cierta</a:t>
              </a:r>
              <a:endParaRPr lang="es-ES" sz="1100" dirty="0"/>
            </a:p>
          </p:txBody>
        </p:sp>
      </p:grpSp>
      <p:graphicFrame>
        <p:nvGraphicFramePr>
          <p:cNvPr id="30" name="29 Tabla"/>
          <p:cNvGraphicFramePr>
            <a:graphicFrameLocks noGrp="1"/>
          </p:cNvGraphicFramePr>
          <p:nvPr/>
        </p:nvGraphicFramePr>
        <p:xfrm>
          <a:off x="571472" y="1714488"/>
          <a:ext cx="1714512" cy="4331709"/>
        </p:xfrm>
        <a:graphic>
          <a:graphicData uri="http://schemas.openxmlformats.org/drawingml/2006/table">
            <a:tbl>
              <a:tblPr/>
              <a:tblGrid>
                <a:gridCol w="871927"/>
                <a:gridCol w="842585"/>
              </a:tblGrid>
              <a:tr h="320327">
                <a:tc>
                  <a:txBody>
                    <a:bodyPr/>
                    <a:lstStyle/>
                    <a:p>
                      <a:pPr algn="ctr" fontAlgn="b"/>
                      <a:r>
                        <a:rPr lang="es-ES" sz="2000" b="0" i="0" u="none" strike="noStrike" dirty="0">
                          <a:solidFill>
                            <a:srgbClr val="000000"/>
                          </a:solidFill>
                          <a:latin typeface="Calibri"/>
                        </a:rPr>
                        <a:t>R</a:t>
                      </a:r>
                      <a:r>
                        <a:rPr lang="es-ES" sz="1200" b="0" i="0" u="none" strike="noStrike" dirty="0">
                          <a:solidFill>
                            <a:srgbClr val="000000"/>
                          </a:solidFill>
                          <a:latin typeface="Calibri"/>
                        </a:rPr>
                        <a:t>N </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CC"/>
                    </a:solidFill>
                  </a:tcPr>
                </a:tc>
                <a:tc>
                  <a:txBody>
                    <a:bodyPr/>
                    <a:lstStyle/>
                    <a:p>
                      <a:pPr algn="ctr" fontAlgn="b"/>
                      <a:r>
                        <a:rPr lang="el-GR" sz="2400" b="0" i="0" u="none" strike="noStrike" dirty="0">
                          <a:solidFill>
                            <a:srgbClr val="000000"/>
                          </a:solidFill>
                          <a:latin typeface="Calibri"/>
                        </a:rPr>
                        <a:t>σ</a:t>
                      </a:r>
                      <a:r>
                        <a:rPr lang="el-GR" sz="1400" b="0" i="0" u="none" strike="noStrike" dirty="0">
                          <a:solidFill>
                            <a:srgbClr val="000000"/>
                          </a:solidFill>
                          <a:latin typeface="Calibri"/>
                        </a:rPr>
                        <a:t> </a:t>
                      </a:r>
                      <a:r>
                        <a:rPr lang="es-ES" sz="1100" b="0" i="0" u="none" strike="noStrike" dirty="0">
                          <a:solidFill>
                            <a:srgbClr val="000000"/>
                          </a:solidFill>
                          <a:latin typeface="Calibri"/>
                        </a:rPr>
                        <a:t>N </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305073">
                <a:tc>
                  <a:txBody>
                    <a:bodyPr/>
                    <a:lstStyle/>
                    <a:p>
                      <a:pPr algn="ctr" fontAlgn="b"/>
                      <a:r>
                        <a:rPr lang="es-ES" sz="1800" b="0" i="0" u="none" strike="noStrike" dirty="0">
                          <a:solidFill>
                            <a:srgbClr val="000000"/>
                          </a:solidFill>
                          <a:latin typeface="Calibri"/>
                        </a:rPr>
                        <a:t>0.20%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073">
                <a:tc>
                  <a:txBody>
                    <a:bodyPr/>
                    <a:lstStyle/>
                    <a:p>
                      <a:pPr algn="ctr" fontAlgn="b"/>
                      <a:r>
                        <a:rPr lang="es-ES" sz="1800" b="0" i="0" u="none" strike="noStrike">
                          <a:solidFill>
                            <a:srgbClr val="000000"/>
                          </a:solidFill>
                          <a:latin typeface="Calibri"/>
                        </a:rPr>
                        <a:t>0.31%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073">
                <a:tc>
                  <a:txBody>
                    <a:bodyPr/>
                    <a:lstStyle/>
                    <a:p>
                      <a:pPr algn="ctr" fontAlgn="b"/>
                      <a:r>
                        <a:rPr lang="es-ES" sz="1800" b="0" i="0" u="none" strike="noStrike">
                          <a:solidFill>
                            <a:srgbClr val="000000"/>
                          </a:solidFill>
                          <a:latin typeface="Calibri"/>
                        </a:rPr>
                        <a:t>0.32%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073">
                <a:tc>
                  <a:txBody>
                    <a:bodyPr/>
                    <a:lstStyle/>
                    <a:p>
                      <a:pPr algn="ctr" fontAlgn="b"/>
                      <a:r>
                        <a:rPr lang="es-ES" sz="1800" b="0" i="0" u="none" strike="noStrike">
                          <a:solidFill>
                            <a:srgbClr val="000000"/>
                          </a:solidFill>
                          <a:latin typeface="Calibri"/>
                        </a:rPr>
                        <a:t>0.33%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073">
                <a:tc>
                  <a:txBody>
                    <a:bodyPr/>
                    <a:lstStyle/>
                    <a:p>
                      <a:pPr algn="ctr" fontAlgn="b"/>
                      <a:r>
                        <a:rPr lang="es-ES" sz="1800" b="0" i="0" u="none" strike="noStrike">
                          <a:solidFill>
                            <a:srgbClr val="000000"/>
                          </a:solidFill>
                          <a:latin typeface="Calibri"/>
                        </a:rPr>
                        <a:t>0.34%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073">
                <a:tc>
                  <a:txBody>
                    <a:bodyPr/>
                    <a:lstStyle/>
                    <a:p>
                      <a:pPr algn="ctr" fontAlgn="b"/>
                      <a:r>
                        <a:rPr lang="es-ES" sz="1800" b="0" i="0" u="none" strike="noStrike">
                          <a:solidFill>
                            <a:srgbClr val="000000"/>
                          </a:solidFill>
                          <a:latin typeface="Calibri"/>
                        </a:rPr>
                        <a:t>0.35%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1.94%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073">
                <a:tc>
                  <a:txBody>
                    <a:bodyPr/>
                    <a:lstStyle/>
                    <a:p>
                      <a:pPr algn="ctr" fontAlgn="b"/>
                      <a:r>
                        <a:rPr lang="es-ES" sz="1800" b="0" i="0" u="none" strike="noStrike">
                          <a:solidFill>
                            <a:srgbClr val="000000"/>
                          </a:solidFill>
                          <a:latin typeface="Calibri"/>
                        </a:rPr>
                        <a:t>0.35%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2.05%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073">
                <a:tc>
                  <a:txBody>
                    <a:bodyPr/>
                    <a:lstStyle/>
                    <a:p>
                      <a:pPr algn="ctr" fontAlgn="b"/>
                      <a:r>
                        <a:rPr lang="es-ES" sz="1800" b="0" i="0" u="none" strike="noStrike">
                          <a:solidFill>
                            <a:srgbClr val="000000"/>
                          </a:solidFill>
                          <a:latin typeface="Calibri"/>
                        </a:rPr>
                        <a:t>0.36%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2.16%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073">
                <a:tc>
                  <a:txBody>
                    <a:bodyPr/>
                    <a:lstStyle/>
                    <a:p>
                      <a:pPr algn="ctr" fontAlgn="b"/>
                      <a:r>
                        <a:rPr lang="es-ES" sz="1800" b="0" i="0" u="none" strike="noStrike">
                          <a:solidFill>
                            <a:srgbClr val="000000"/>
                          </a:solidFill>
                          <a:latin typeface="Calibri"/>
                        </a:rPr>
                        <a:t>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2.27%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073">
                <a:tc>
                  <a:txBody>
                    <a:bodyPr/>
                    <a:lstStyle/>
                    <a:p>
                      <a:pPr algn="ctr" fontAlgn="b"/>
                      <a:r>
                        <a:rPr lang="es-ES" sz="1800" b="0" i="0" u="none" strike="noStrike">
                          <a:solidFill>
                            <a:srgbClr val="000000"/>
                          </a:solidFill>
                          <a:latin typeface="Calibri"/>
                        </a:rPr>
                        <a:t>0.38%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2.38%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073">
                <a:tc>
                  <a:txBody>
                    <a:bodyPr/>
                    <a:lstStyle/>
                    <a:p>
                      <a:pPr algn="ctr" fontAlgn="b"/>
                      <a:r>
                        <a:rPr lang="es-ES" sz="1800" b="0" i="0" u="none" strike="noStrike">
                          <a:solidFill>
                            <a:srgbClr val="000000"/>
                          </a:solidFill>
                          <a:latin typeface="Calibri"/>
                        </a:rPr>
                        <a:t>0.39%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2.49%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073">
                <a:tc>
                  <a:txBody>
                    <a:bodyPr/>
                    <a:lstStyle/>
                    <a:p>
                      <a:pPr algn="ctr" fontAlgn="b"/>
                      <a:r>
                        <a:rPr lang="es-ES" sz="1800" b="0" i="0" u="none" strike="noStrike">
                          <a:solidFill>
                            <a:srgbClr val="000000"/>
                          </a:solidFill>
                          <a:latin typeface="Calibri"/>
                        </a:rPr>
                        <a:t>0.40%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2.60%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073">
                <a:tc>
                  <a:txBody>
                    <a:bodyPr/>
                    <a:lstStyle/>
                    <a:p>
                      <a:pPr algn="ctr" fontAlgn="b"/>
                      <a:r>
                        <a:rPr lang="es-ES" sz="1800" b="0" i="0" u="none" strike="noStrike">
                          <a:solidFill>
                            <a:srgbClr val="000000"/>
                          </a:solidFill>
                          <a:latin typeface="Calibri"/>
                        </a:rPr>
                        <a:t>0.40%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2.71%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85860"/>
            <a:ext cx="8501122"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400" b="1" dirty="0" smtClean="0">
                <a:solidFill>
                  <a:srgbClr val="92D050"/>
                </a:solidFill>
              </a:rPr>
              <a:t>El beta de la empresa</a:t>
            </a:r>
            <a:endParaRPr lang="es-ES" sz="2200" dirty="0" smtClean="0">
              <a:solidFill>
                <a:srgbClr val="92D050"/>
              </a:solidFill>
            </a:endParaRPr>
          </a:p>
          <a:p>
            <a:pPr algn="just"/>
            <a:r>
              <a:rPr lang="es-ES" sz="2200" dirty="0" smtClean="0"/>
              <a:t>El beta (riesgo sistemático) del patrimonio de la empresa, nos mide el riesgo relativo del capital propio de la firma comparado al mercado.</a:t>
            </a:r>
          </a:p>
          <a:p>
            <a:pPr algn="just"/>
            <a:endParaRPr lang="es-ES" sz="800" dirty="0" smtClean="0"/>
          </a:p>
          <a:p>
            <a:pPr algn="just"/>
            <a:r>
              <a:rPr lang="es-ES" sz="2400" b="1" dirty="0" smtClean="0">
                <a:solidFill>
                  <a:srgbClr val="92D050"/>
                </a:solidFill>
              </a:rPr>
              <a:t>La prima por riesgo país</a:t>
            </a:r>
            <a:endParaRPr lang="es-ES" sz="2200" dirty="0" smtClean="0">
              <a:solidFill>
                <a:srgbClr val="92D050"/>
              </a:solidFill>
            </a:endParaRPr>
          </a:p>
          <a:p>
            <a:pPr algn="just"/>
            <a:r>
              <a:rPr lang="es-ES" sz="2200" dirty="0" smtClean="0"/>
              <a:t>Esta variable nos permite ajustar la rentabilidad del capital accionario, para reflejar el riesgo de invertir en un país y no en otro país.</a:t>
            </a:r>
          </a:p>
          <a:p>
            <a:pPr algn="just"/>
            <a:r>
              <a:rPr lang="es-ES" sz="2200" dirty="0" smtClean="0"/>
              <a:t>Existe dos métodos muy utilizados que son la </a:t>
            </a:r>
            <a:r>
              <a:rPr lang="es-ES" sz="2200" i="1" dirty="0" smtClean="0"/>
              <a:t>volatilidad relativa </a:t>
            </a:r>
            <a:r>
              <a:rPr lang="es-ES" sz="2200" dirty="0" smtClean="0"/>
              <a:t>y el </a:t>
            </a:r>
            <a:r>
              <a:rPr lang="es-ES" sz="2200" i="1" dirty="0" smtClean="0"/>
              <a:t>Country </a:t>
            </a:r>
            <a:r>
              <a:rPr lang="es-ES" sz="2200" i="1" dirty="0" err="1" smtClean="0"/>
              <a:t>debt</a:t>
            </a:r>
            <a:r>
              <a:rPr lang="es-ES" sz="2200" i="1" dirty="0" smtClean="0"/>
              <a:t>  spread</a:t>
            </a:r>
            <a:r>
              <a:rPr lang="es-ES" sz="2200" dirty="0" smtClean="0"/>
              <a:t>.</a:t>
            </a:r>
          </a:p>
          <a:p>
            <a:pPr algn="just"/>
            <a:endParaRPr lang="es-ES" sz="1000" dirty="0" smtClean="0"/>
          </a:p>
          <a:p>
            <a:pPr algn="just"/>
            <a:r>
              <a:rPr lang="es-ES" sz="2200" b="1" dirty="0" smtClean="0">
                <a:solidFill>
                  <a:srgbClr val="92D050"/>
                </a:solidFill>
              </a:rPr>
              <a:t>1. El Sistema Económico de Referencia</a:t>
            </a:r>
          </a:p>
          <a:p>
            <a:pPr algn="just">
              <a:buFont typeface="Wingdings" pitchFamily="2" charset="2"/>
              <a:buChar char="ü"/>
            </a:pPr>
            <a:r>
              <a:rPr lang="es-ES" sz="2200" dirty="0" smtClean="0">
                <a:solidFill>
                  <a:srgbClr val="92D050"/>
                </a:solidFill>
              </a:rPr>
              <a:t>  </a:t>
            </a:r>
            <a:r>
              <a:rPr lang="es-ES" sz="2200" dirty="0" smtClean="0"/>
              <a:t>Para nuestro ejercicio usaremos a la economía peruana.</a:t>
            </a:r>
          </a:p>
          <a:p>
            <a:pPr algn="just">
              <a:buFont typeface="Wingdings" pitchFamily="2" charset="2"/>
              <a:buChar char="ü"/>
            </a:pPr>
            <a:r>
              <a:rPr lang="es-ES" sz="2200" dirty="0" smtClean="0">
                <a:solidFill>
                  <a:srgbClr val="92D050"/>
                </a:solidFill>
              </a:rPr>
              <a:t> </a:t>
            </a:r>
            <a:r>
              <a:rPr lang="es-ES" sz="2200" dirty="0" smtClean="0"/>
              <a:t>Empresa Mayra King.</a:t>
            </a:r>
            <a:endParaRPr lang="es-ES" sz="2200" dirty="0" smtClean="0">
              <a:solidFill>
                <a:srgbClr val="92D050"/>
              </a:solidFill>
            </a:endParaRPr>
          </a:p>
          <a:p>
            <a:pPr algn="just">
              <a:buFont typeface="Wingdings" pitchFamily="2" charset="2"/>
              <a:buChar char="ü"/>
            </a:pPr>
            <a:r>
              <a:rPr lang="es-ES" sz="2200" dirty="0" smtClean="0">
                <a:solidFill>
                  <a:srgbClr val="92D050"/>
                </a:solidFill>
              </a:rPr>
              <a:t> </a:t>
            </a:r>
            <a:r>
              <a:rPr lang="es-ES" sz="2200" dirty="0" smtClean="0"/>
              <a:t>Supuesto clave es que la economía peruana funciona en un mercado de capitales eficientemente.</a:t>
            </a:r>
            <a:endParaRPr lang="es-ES" sz="2200" dirty="0" smtClean="0">
              <a:solidFill>
                <a:srgbClr val="92D050"/>
              </a:solidFill>
            </a:endParaRPr>
          </a:p>
          <a:p>
            <a:pPr algn="just"/>
            <a:endParaRPr lang="es-ES" sz="2200" dirty="0" smtClean="0"/>
          </a:p>
          <a:p>
            <a:pPr algn="just"/>
            <a:endParaRPr lang="es-ES" sz="2200" dirty="0" smtClean="0"/>
          </a:p>
          <a:p>
            <a:pPr algn="just"/>
            <a:r>
              <a:rPr lang="es-ES" sz="2200" dirty="0" smtClean="0"/>
              <a:t> </a:t>
            </a:r>
            <a:endParaRPr lang="es-ES" sz="2400" dirty="0" smtClean="0"/>
          </a:p>
          <a:p>
            <a:pPr algn="just"/>
            <a:endParaRPr lang="es-ES" sz="2400" dirty="0" smtClean="0">
              <a:solidFill>
                <a:srgbClr val="92D050"/>
              </a:solidFill>
            </a:endParaRPr>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PE" sz="2200" kern="0" dirty="0" smtClean="0"/>
          </a:p>
          <a:p>
            <a:pPr algn="just"/>
            <a:endParaRPr lang="es-PE" sz="1000" kern="0" dirty="0" smtClean="0">
              <a:solidFill>
                <a:srgbClr val="92D050"/>
              </a:solidFill>
            </a:endParaRPr>
          </a:p>
          <a:p>
            <a:pPr algn="ctr"/>
            <a:endParaRPr lang="es-PE" sz="2200" kern="0" dirty="0" smtClean="0">
              <a:solidFill>
                <a:srgbClr val="92D050"/>
              </a:solidFill>
            </a:endParaRPr>
          </a:p>
          <a:p>
            <a:pPr algn="just"/>
            <a:endParaRPr lang="es-PE" sz="2200" kern="0" dirty="0" smtClean="0">
              <a:solidFill>
                <a:srgbClr val="0070C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pic>
        <p:nvPicPr>
          <p:cNvPr id="9"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2"/>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01122" cy="50006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b="1" dirty="0" smtClean="0">
                <a:solidFill>
                  <a:srgbClr val="92D050"/>
                </a:solidFill>
              </a:rPr>
              <a:t>2. Estimación de cada Variable</a:t>
            </a:r>
          </a:p>
          <a:p>
            <a:pPr algn="just"/>
            <a:endParaRPr lang="es-ES" sz="300" b="1" dirty="0" smtClean="0">
              <a:solidFill>
                <a:srgbClr val="92D050"/>
              </a:solidFill>
            </a:endParaRPr>
          </a:p>
          <a:p>
            <a:pPr algn="just"/>
            <a:r>
              <a:rPr lang="es-ES" sz="2200" dirty="0" smtClean="0">
                <a:solidFill>
                  <a:srgbClr val="0070C0"/>
                </a:solidFill>
              </a:rPr>
              <a:t>a) Estimación de tasa de interés libre de riesgo (</a:t>
            </a:r>
            <a:r>
              <a:rPr lang="es-ES" sz="2000" i="1" dirty="0" err="1" smtClean="0">
                <a:solidFill>
                  <a:srgbClr val="0070C0"/>
                </a:solidFill>
              </a:rPr>
              <a:t>r</a:t>
            </a:r>
            <a:r>
              <a:rPr lang="es-ES" sz="2000" i="1" baseline="-25000" dirty="0" err="1" smtClean="0">
                <a:solidFill>
                  <a:srgbClr val="0070C0"/>
                </a:solidFill>
              </a:rPr>
              <a:t>f</a:t>
            </a:r>
            <a:r>
              <a:rPr lang="es-ES" sz="2000" i="1" baseline="-25000" dirty="0" smtClean="0">
                <a:solidFill>
                  <a:srgbClr val="0070C0"/>
                </a:solidFill>
              </a:rPr>
              <a:t> </a:t>
            </a:r>
            <a:r>
              <a:rPr lang="es-ES" sz="2200" dirty="0" smtClean="0">
                <a:solidFill>
                  <a:srgbClr val="0070C0"/>
                </a:solidFill>
              </a:rPr>
              <a:t>)</a:t>
            </a:r>
          </a:p>
          <a:p>
            <a:pPr algn="just">
              <a:buFont typeface="Wingdings" pitchFamily="2" charset="2"/>
              <a:buChar char="ü"/>
            </a:pPr>
            <a:r>
              <a:rPr lang="es-ES" sz="2200" dirty="0" smtClean="0">
                <a:solidFill>
                  <a:srgbClr val="92D050"/>
                </a:solidFill>
              </a:rPr>
              <a:t> </a:t>
            </a:r>
            <a:r>
              <a:rPr lang="es-ES" sz="2200" dirty="0" smtClean="0"/>
              <a:t>Tasa de Certificados de Depósitos a 90 días del Banco Central de Reserva del Perú (CDBCRP).</a:t>
            </a:r>
          </a:p>
          <a:p>
            <a:pPr algn="just">
              <a:buFont typeface="Wingdings" pitchFamily="2" charset="2"/>
              <a:buChar char="ü"/>
            </a:pPr>
            <a:endParaRPr lang="es-ES" sz="2200" dirty="0" smtClean="0"/>
          </a:p>
          <a:p>
            <a:pPr algn="just">
              <a:buFont typeface="Wingdings" pitchFamily="2" charset="2"/>
              <a:buChar char="ü"/>
            </a:pPr>
            <a:endParaRPr lang="es-ES" sz="2200" dirty="0" smtClean="0"/>
          </a:p>
          <a:p>
            <a:pPr algn="just">
              <a:buFont typeface="Wingdings" pitchFamily="2" charset="2"/>
              <a:buChar char="ü"/>
            </a:pPr>
            <a:endParaRPr lang="es-ES" sz="2200" dirty="0" smtClean="0"/>
          </a:p>
          <a:p>
            <a:pPr algn="just"/>
            <a:endParaRPr lang="es-ES" sz="2200" dirty="0" smtClean="0"/>
          </a:p>
          <a:p>
            <a:pPr algn="just"/>
            <a:endParaRPr lang="es-ES" sz="1000" dirty="0" smtClean="0"/>
          </a:p>
          <a:p>
            <a:pPr algn="just"/>
            <a:endParaRPr lang="es-ES" sz="1000" dirty="0" smtClean="0"/>
          </a:p>
          <a:p>
            <a:pPr algn="just"/>
            <a:endParaRPr lang="es-ES" sz="1000" dirty="0" smtClean="0"/>
          </a:p>
          <a:p>
            <a:pPr algn="just"/>
            <a:endParaRPr lang="es-ES" sz="1000" dirty="0" smtClean="0"/>
          </a:p>
          <a:p>
            <a:pPr algn="just"/>
            <a:endParaRPr lang="es-ES" sz="1000" dirty="0" smtClean="0"/>
          </a:p>
          <a:p>
            <a:pPr algn="just"/>
            <a:endParaRPr lang="es-ES" sz="2200" dirty="0" smtClean="0"/>
          </a:p>
          <a:p>
            <a:pPr algn="just"/>
            <a:endParaRPr lang="es-ES" sz="500" dirty="0" smtClean="0"/>
          </a:p>
          <a:p>
            <a:pPr algn="just"/>
            <a:r>
              <a:rPr lang="es-ES" sz="2200" dirty="0" smtClean="0">
                <a:solidFill>
                  <a:srgbClr val="0070C0"/>
                </a:solidFill>
              </a:rPr>
              <a:t>b) Estimación de tasa de interés de mercado (</a:t>
            </a:r>
            <a:r>
              <a:rPr lang="es-ES" sz="2000" i="1" dirty="0" err="1" smtClean="0">
                <a:solidFill>
                  <a:srgbClr val="0070C0"/>
                </a:solidFill>
              </a:rPr>
              <a:t>r</a:t>
            </a:r>
            <a:r>
              <a:rPr lang="es-ES" sz="2000" i="1" baseline="-25000" dirty="0" err="1" smtClean="0">
                <a:solidFill>
                  <a:srgbClr val="0070C0"/>
                </a:solidFill>
              </a:rPr>
              <a:t>m</a:t>
            </a:r>
            <a:r>
              <a:rPr lang="es-ES" sz="2000" i="1" baseline="-25000" dirty="0" smtClean="0">
                <a:solidFill>
                  <a:srgbClr val="0070C0"/>
                </a:solidFill>
              </a:rPr>
              <a:t> </a:t>
            </a:r>
            <a:r>
              <a:rPr lang="es-ES" sz="2200" dirty="0" smtClean="0">
                <a:solidFill>
                  <a:srgbClr val="0070C0"/>
                </a:solidFill>
              </a:rPr>
              <a:t>)</a:t>
            </a:r>
          </a:p>
          <a:p>
            <a:pPr algn="just">
              <a:buFont typeface="Wingdings" pitchFamily="2" charset="2"/>
              <a:buChar char="ü"/>
            </a:pPr>
            <a:r>
              <a:rPr lang="es-ES" sz="2200" dirty="0" smtClean="0">
                <a:solidFill>
                  <a:srgbClr val="92D050"/>
                </a:solidFill>
              </a:rPr>
              <a:t> </a:t>
            </a:r>
            <a:r>
              <a:rPr lang="es-ES" sz="2200" dirty="0" smtClean="0"/>
              <a:t>Se estima un Índice General de la Bolsa de Valores de Lima (cada 15 días).</a:t>
            </a:r>
          </a:p>
          <a:p>
            <a:pPr algn="just"/>
            <a:endParaRPr lang="es-ES" sz="2200" dirty="0" smtClean="0">
              <a:solidFill>
                <a:srgbClr val="92D050"/>
              </a:solidFill>
            </a:endParaRPr>
          </a:p>
          <a:p>
            <a:pPr algn="just"/>
            <a:endParaRPr lang="es-ES" sz="2200" dirty="0" smtClean="0"/>
          </a:p>
          <a:p>
            <a:pPr algn="just"/>
            <a:endParaRPr lang="es-ES" sz="2200" dirty="0" smtClean="0"/>
          </a:p>
          <a:p>
            <a:pPr algn="just"/>
            <a:r>
              <a:rPr lang="es-ES" sz="2200" dirty="0" smtClean="0"/>
              <a:t> </a:t>
            </a:r>
            <a:endParaRPr lang="es-ES" sz="2400" dirty="0" smtClean="0"/>
          </a:p>
          <a:p>
            <a:pPr algn="just"/>
            <a:endParaRPr lang="es-ES" sz="2400" dirty="0" smtClean="0">
              <a:solidFill>
                <a:srgbClr val="92D050"/>
              </a:solidFill>
            </a:endParaRPr>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ES" sz="2400" dirty="0" smtClean="0"/>
          </a:p>
          <a:p>
            <a:pPr algn="just"/>
            <a:endParaRPr lang="es-PE" sz="2200" kern="0" dirty="0" smtClean="0"/>
          </a:p>
          <a:p>
            <a:pPr algn="just"/>
            <a:endParaRPr lang="es-PE" sz="1000" kern="0" dirty="0" smtClean="0">
              <a:solidFill>
                <a:srgbClr val="92D050"/>
              </a:solidFill>
            </a:endParaRPr>
          </a:p>
          <a:p>
            <a:pPr algn="ctr"/>
            <a:endParaRPr lang="es-PE" sz="2200" kern="0" dirty="0" smtClean="0">
              <a:solidFill>
                <a:srgbClr val="92D050"/>
              </a:solidFill>
            </a:endParaRPr>
          </a:p>
          <a:p>
            <a:pPr algn="just"/>
            <a:endParaRPr lang="es-PE" sz="2200" kern="0" dirty="0" smtClean="0">
              <a:solidFill>
                <a:srgbClr val="0070C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graphicFrame>
        <p:nvGraphicFramePr>
          <p:cNvPr id="11" name="10 Tabla"/>
          <p:cNvGraphicFramePr>
            <a:graphicFrameLocks noGrp="1"/>
          </p:cNvGraphicFramePr>
          <p:nvPr/>
        </p:nvGraphicFramePr>
        <p:xfrm>
          <a:off x="1714480" y="2786058"/>
          <a:ext cx="5500724" cy="2214575"/>
        </p:xfrm>
        <a:graphic>
          <a:graphicData uri="http://schemas.openxmlformats.org/drawingml/2006/table">
            <a:tbl>
              <a:tblPr/>
              <a:tblGrid>
                <a:gridCol w="1755550"/>
                <a:gridCol w="1755550"/>
                <a:gridCol w="1989624"/>
              </a:tblGrid>
              <a:tr h="442915">
                <a:tc>
                  <a:txBody>
                    <a:bodyPr/>
                    <a:lstStyle/>
                    <a:p>
                      <a:pPr algn="ctr" fontAlgn="b"/>
                      <a:r>
                        <a:rPr lang="es-ES" sz="2200" b="0" i="0" u="none" strike="noStrike" dirty="0">
                          <a:solidFill>
                            <a:srgbClr val="000000"/>
                          </a:solidFill>
                          <a:latin typeface="Calibri"/>
                        </a:rPr>
                        <a:t>Mes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s-ES" sz="2200" b="0" i="1" u="none" strike="noStrike">
                          <a:solidFill>
                            <a:srgbClr val="000000"/>
                          </a:solidFill>
                          <a:latin typeface="Calibri"/>
                        </a:rPr>
                        <a:t>i</a:t>
                      </a:r>
                      <a:r>
                        <a:rPr lang="es-ES" sz="2200" b="0" i="0" u="none" strike="noStrike">
                          <a:solidFill>
                            <a:srgbClr val="000000"/>
                          </a:solidFill>
                          <a:latin typeface="Calibri"/>
                        </a:rPr>
                        <a:t>-CDBCRP</a:t>
                      </a:r>
                      <a:endParaRPr lang="es-ES" sz="2200" b="0" i="1"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s-ES" sz="2200" b="0" i="0" u="none" strike="noStrike">
                          <a:solidFill>
                            <a:srgbClr val="000000"/>
                          </a:solidFill>
                          <a:latin typeface="Calibri"/>
                        </a:rPr>
                        <a:t>Tasa Nominal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442915">
                <a:tc>
                  <a:txBody>
                    <a:bodyPr/>
                    <a:lstStyle/>
                    <a:p>
                      <a:pPr algn="ctr" fontAlgn="b"/>
                      <a:r>
                        <a:rPr lang="es-ES" sz="2200" b="0" i="0" u="none" strike="noStrike" dirty="0">
                          <a:solidFill>
                            <a:srgbClr val="000000"/>
                          </a:solidFill>
                          <a:latin typeface="Calibri"/>
                        </a:rPr>
                        <a:t>OCT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dirty="0">
                          <a:solidFill>
                            <a:srgbClr val="000000"/>
                          </a:solidFill>
                          <a:latin typeface="Calibri"/>
                        </a:rPr>
                        <a:t>4.61%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dirty="0">
                          <a:solidFill>
                            <a:srgbClr val="000000"/>
                          </a:solidFill>
                          <a:latin typeface="Calibri"/>
                        </a:rPr>
                        <a:t>0.0461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2915">
                <a:tc>
                  <a:txBody>
                    <a:bodyPr/>
                    <a:lstStyle/>
                    <a:p>
                      <a:pPr algn="ctr" fontAlgn="b"/>
                      <a:r>
                        <a:rPr lang="es-ES" sz="2200" b="0" i="0" u="none" strike="noStrike">
                          <a:solidFill>
                            <a:srgbClr val="000000"/>
                          </a:solidFill>
                          <a:latin typeface="Calibri"/>
                        </a:rPr>
                        <a:t>NOV</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a:solidFill>
                            <a:srgbClr val="000000"/>
                          </a:solidFill>
                          <a:latin typeface="Calibri"/>
                        </a:rPr>
                        <a:t>4.58%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dirty="0">
                          <a:solidFill>
                            <a:srgbClr val="000000"/>
                          </a:solidFill>
                          <a:latin typeface="Calibri"/>
                        </a:rPr>
                        <a:t>0.0458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2915">
                <a:tc>
                  <a:txBody>
                    <a:bodyPr/>
                    <a:lstStyle/>
                    <a:p>
                      <a:pPr algn="ctr" fontAlgn="b"/>
                      <a:r>
                        <a:rPr lang="es-ES" sz="2200" b="0" i="0" u="none" strike="noStrike">
                          <a:solidFill>
                            <a:srgbClr val="000000"/>
                          </a:solidFill>
                          <a:latin typeface="Calibri"/>
                        </a:rPr>
                        <a:t>DIC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a:solidFill>
                            <a:srgbClr val="000000"/>
                          </a:solidFill>
                          <a:latin typeface="Calibri"/>
                        </a:rPr>
                        <a:t>4.47%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dirty="0">
                          <a:solidFill>
                            <a:srgbClr val="000000"/>
                          </a:solidFill>
                          <a:latin typeface="Calibri"/>
                        </a:rPr>
                        <a:t>0.0447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2915">
                <a:tc gridSpan="2">
                  <a:txBody>
                    <a:bodyPr/>
                    <a:lstStyle/>
                    <a:p>
                      <a:pPr algn="ctr" fontAlgn="b"/>
                      <a:r>
                        <a:rPr lang="es-ES" sz="2200" b="0" i="1" u="none" strike="noStrike" dirty="0">
                          <a:solidFill>
                            <a:srgbClr val="000000"/>
                          </a:solidFill>
                          <a:latin typeface="Calibri"/>
                        </a:rPr>
                        <a:t>Tasa de interés mensual (</a:t>
                      </a:r>
                      <a:r>
                        <a:rPr lang="es-ES" sz="2200" b="0" i="1" u="none" strike="noStrike" dirty="0" err="1" smtClean="0">
                          <a:solidFill>
                            <a:srgbClr val="000000"/>
                          </a:solidFill>
                          <a:latin typeface="Calibri"/>
                        </a:rPr>
                        <a:t>r</a:t>
                      </a:r>
                      <a:r>
                        <a:rPr lang="es-ES" sz="1600" b="0" i="1" u="none" strike="noStrike" dirty="0" err="1" smtClean="0">
                          <a:solidFill>
                            <a:srgbClr val="000000"/>
                          </a:solidFill>
                          <a:latin typeface="Calibri"/>
                        </a:rPr>
                        <a:t>f</a:t>
                      </a:r>
                      <a:r>
                        <a:rPr lang="es-ES" sz="2200" b="0" i="1" u="none" strike="noStrike" baseline="0" dirty="0" smtClean="0">
                          <a:solidFill>
                            <a:srgbClr val="000000"/>
                          </a:solidFill>
                          <a:latin typeface="Calibri"/>
                        </a:rPr>
                        <a:t> )</a:t>
                      </a:r>
                      <a:endParaRPr lang="es-ES" sz="2200" b="0" i="1"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ES"/>
                    </a:p>
                  </a:txBody>
                  <a:tcPr/>
                </a:tc>
                <a:tc>
                  <a:txBody>
                    <a:bodyPr/>
                    <a:lstStyle/>
                    <a:p>
                      <a:pPr algn="ctr" fontAlgn="b"/>
                      <a:r>
                        <a:rPr lang="es-ES" sz="2200" b="0" i="0" u="none" strike="noStrike" dirty="0">
                          <a:solidFill>
                            <a:srgbClr val="000000"/>
                          </a:solidFill>
                          <a:latin typeface="Calibri"/>
                        </a:rPr>
                        <a:t>0.0038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bl>
          </a:graphicData>
        </a:graphic>
      </p:graphicFrame>
      <p:pic>
        <p:nvPicPr>
          <p:cNvPr id="9" name="Picture 2" descr="I:\Fotos de Dell\MB900433183.JPG"/>
          <p:cNvPicPr>
            <a:picLocks noChangeAspect="1" noChangeArrowheads="1"/>
          </p:cNvPicPr>
          <p:nvPr/>
        </p:nvPicPr>
        <p:blipFill>
          <a:blip r:embed="rId3"/>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Gestión de Portafolio en Excel</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graphicFrame>
        <p:nvGraphicFramePr>
          <p:cNvPr id="203778" name="Object 2"/>
          <p:cNvGraphicFramePr>
            <a:graphicFrameLocks noChangeAspect="1"/>
          </p:cNvGraphicFramePr>
          <p:nvPr/>
        </p:nvGraphicFramePr>
        <p:xfrm>
          <a:off x="642911" y="1500174"/>
          <a:ext cx="3071834" cy="785818"/>
        </p:xfrm>
        <a:graphic>
          <a:graphicData uri="http://schemas.openxmlformats.org/presentationml/2006/ole">
            <p:oleObj spid="_x0000_s203778" name="Ecuación" r:id="rId4" imgW="1841400" imgH="482400" progId="Equation.3">
              <p:embed/>
            </p:oleObj>
          </a:graphicData>
        </a:graphic>
      </p:graphicFrame>
      <p:graphicFrame>
        <p:nvGraphicFramePr>
          <p:cNvPr id="203779" name="Object 3"/>
          <p:cNvGraphicFramePr>
            <a:graphicFrameLocks noChangeAspect="1"/>
          </p:cNvGraphicFramePr>
          <p:nvPr/>
        </p:nvGraphicFramePr>
        <p:xfrm>
          <a:off x="714348" y="2571744"/>
          <a:ext cx="1643074" cy="693177"/>
        </p:xfrm>
        <a:graphic>
          <a:graphicData uri="http://schemas.openxmlformats.org/presentationml/2006/ole">
            <p:oleObj spid="_x0000_s203779" name="Ecuación" r:id="rId5" imgW="914400" imgH="431640" progId="Equation.3">
              <p:embed/>
            </p:oleObj>
          </a:graphicData>
        </a:graphic>
      </p:graphicFrame>
      <p:graphicFrame>
        <p:nvGraphicFramePr>
          <p:cNvPr id="203780" name="Object 4"/>
          <p:cNvGraphicFramePr>
            <a:graphicFrameLocks noChangeAspect="1"/>
          </p:cNvGraphicFramePr>
          <p:nvPr/>
        </p:nvGraphicFramePr>
        <p:xfrm>
          <a:off x="830263" y="3500438"/>
          <a:ext cx="796925" cy="841375"/>
        </p:xfrm>
        <a:graphic>
          <a:graphicData uri="http://schemas.openxmlformats.org/presentationml/2006/ole">
            <p:oleObj spid="_x0000_s203780" name="Ecuación" r:id="rId6" imgW="393480" imgH="431640" progId="Equation.3">
              <p:embed/>
            </p:oleObj>
          </a:graphicData>
        </a:graphic>
      </p:graphicFrame>
      <p:sp>
        <p:nvSpPr>
          <p:cNvPr id="14" name="13 Proceso alternativo"/>
          <p:cNvSpPr/>
          <p:nvPr/>
        </p:nvSpPr>
        <p:spPr>
          <a:xfrm>
            <a:off x="428596" y="1357298"/>
            <a:ext cx="3357586" cy="1000132"/>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5" name="14 Proceso alternativo"/>
          <p:cNvSpPr/>
          <p:nvPr/>
        </p:nvSpPr>
        <p:spPr>
          <a:xfrm>
            <a:off x="428596" y="2500306"/>
            <a:ext cx="2143140" cy="785818"/>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6" name="15 Proceso alternativo"/>
          <p:cNvSpPr/>
          <p:nvPr/>
        </p:nvSpPr>
        <p:spPr>
          <a:xfrm>
            <a:off x="428596" y="3500438"/>
            <a:ext cx="1428760" cy="928694"/>
          </a:xfrm>
          <a:prstGeom prst="flowChartAlternateProcess">
            <a:avLst/>
          </a:prstGeom>
          <a:solidFill>
            <a:schemeClr val="lt1">
              <a:alpha val="0"/>
            </a:schemeClr>
          </a:solidFill>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graphicFrame>
        <p:nvGraphicFramePr>
          <p:cNvPr id="17" name="16 Tabla"/>
          <p:cNvGraphicFramePr>
            <a:graphicFrameLocks noGrp="1"/>
          </p:cNvGraphicFramePr>
          <p:nvPr/>
        </p:nvGraphicFramePr>
        <p:xfrm>
          <a:off x="4214810" y="1285860"/>
          <a:ext cx="4429155" cy="5120640"/>
        </p:xfrm>
        <a:graphic>
          <a:graphicData uri="http://schemas.openxmlformats.org/drawingml/2006/table">
            <a:tbl>
              <a:tblPr/>
              <a:tblGrid>
                <a:gridCol w="943918"/>
                <a:gridCol w="1270660"/>
                <a:gridCol w="1270659"/>
                <a:gridCol w="943918"/>
              </a:tblGrid>
              <a:tr h="239495">
                <a:tc>
                  <a:txBody>
                    <a:bodyPr/>
                    <a:lstStyle/>
                    <a:p>
                      <a:pPr algn="ctr" fontAlgn="b"/>
                      <a:r>
                        <a:rPr lang="es-ES" sz="1600" b="0" i="0" u="none" strike="noStrike" dirty="0">
                          <a:solidFill>
                            <a:srgbClr val="000000"/>
                          </a:solidFill>
                          <a:latin typeface="Calibri"/>
                        </a:rPr>
                        <a:t>Período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S" sz="1600" b="0" i="0" u="none" strike="noStrike">
                          <a:solidFill>
                            <a:srgbClr val="000000"/>
                          </a:solidFill>
                          <a:latin typeface="Calibri"/>
                        </a:rPr>
                        <a:t>IGBVL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S" sz="1600" b="0" i="0" u="none" strike="noStrike">
                          <a:solidFill>
                            <a:srgbClr val="000000"/>
                          </a:solidFill>
                          <a:latin typeface="Calibri"/>
                        </a:rPr>
                        <a:t>Índice Base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b"/>
                      <a:r>
                        <a:rPr lang="es-ES" sz="1600" b="0" i="0" u="none" strike="noStrike" dirty="0" err="1">
                          <a:solidFill>
                            <a:srgbClr val="000000"/>
                          </a:solidFill>
                          <a:latin typeface="Calibri"/>
                        </a:rPr>
                        <a:t>r</a:t>
                      </a:r>
                      <a:r>
                        <a:rPr lang="es-ES" sz="1200" b="0" i="1" u="none" strike="noStrike" dirty="0" err="1">
                          <a:solidFill>
                            <a:srgbClr val="000000"/>
                          </a:solidFill>
                          <a:latin typeface="Calibri"/>
                        </a:rPr>
                        <a:t>m</a:t>
                      </a:r>
                      <a:r>
                        <a:rPr lang="es-ES" sz="1200" b="0" i="1" u="none" strike="noStrike" dirty="0">
                          <a:solidFill>
                            <a:srgbClr val="000000"/>
                          </a:solidFill>
                          <a:latin typeface="Calibri"/>
                        </a:rPr>
                        <a:t> </a:t>
                      </a:r>
                      <a:endParaRPr lang="es-ES" sz="16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239495">
                <a:tc>
                  <a:txBody>
                    <a:bodyPr/>
                    <a:lstStyle/>
                    <a:p>
                      <a:pPr algn="ctr" fontAlgn="b"/>
                      <a:r>
                        <a:rPr lang="es-ES" sz="1600" b="0" i="0" u="none" strike="noStrike" dirty="0">
                          <a:solidFill>
                            <a:srgbClr val="000000"/>
                          </a:solidFill>
                          <a:latin typeface="Calibri"/>
                        </a:rPr>
                        <a:t>15-jul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dirty="0">
                          <a:solidFill>
                            <a:srgbClr val="000000"/>
                          </a:solidFill>
                          <a:latin typeface="Calibri"/>
                        </a:rPr>
                        <a:t>10.828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39495">
                <a:tc>
                  <a:txBody>
                    <a:bodyPr/>
                    <a:lstStyle/>
                    <a:p>
                      <a:pPr algn="ctr" fontAlgn="b"/>
                      <a:r>
                        <a:rPr lang="es-ES" sz="1600" b="0" i="0" u="none" strike="noStrike" dirty="0">
                          <a:solidFill>
                            <a:srgbClr val="000000"/>
                          </a:solidFill>
                          <a:latin typeface="Calibri"/>
                        </a:rPr>
                        <a:t>15-ago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dirty="0">
                          <a:solidFill>
                            <a:srgbClr val="000000"/>
                          </a:solidFill>
                          <a:latin typeface="Calibri"/>
                        </a:rPr>
                        <a:t>10.836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100.0739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0.0007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15-Set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dirty="0">
                          <a:solidFill>
                            <a:srgbClr val="000000"/>
                          </a:solidFill>
                          <a:latin typeface="Calibri"/>
                        </a:rPr>
                        <a:t>10.839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100.1016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15-sep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10.894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100.6095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0.0051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15-oct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10.456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96.5645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-0.0402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15-Set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10.546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97.3956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0.0086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15-nov</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10.568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97.5988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15-dic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10.685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98.6793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0.0111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15-Set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10.694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98.7625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0.0008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15-ene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92.5840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-0.0626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15-feb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10.012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92.4640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-0.0013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15-Set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10.368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95.7518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0.0356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15-mar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10.360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95.6779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-0.0008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15-abr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10.433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96.3521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0.0070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15-Set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10.241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94.5789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-0.0184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15-may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10.391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95.9642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0.0146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15-jun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10.538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97.3218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0.0141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15-Set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10.866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100.3509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0.0311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495">
                <a:tc>
                  <a:txBody>
                    <a:bodyPr/>
                    <a:lstStyle/>
                    <a:p>
                      <a:pPr algn="ctr" fontAlgn="b"/>
                      <a:r>
                        <a:rPr lang="es-ES" sz="1600" b="0" i="0" u="none" strike="noStrike" dirty="0">
                          <a:solidFill>
                            <a:srgbClr val="000000"/>
                          </a:solidFill>
                          <a:latin typeface="Calibri"/>
                        </a:rPr>
                        <a:t>15-jul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600" b="0" i="0" u="none" strike="noStrike">
                          <a:solidFill>
                            <a:srgbClr val="000000"/>
                          </a:solidFill>
                          <a:latin typeface="Calibri"/>
                        </a:rPr>
                        <a:t>10.841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100.1201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-0.0023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756">
                <a:tc>
                  <a:txBody>
                    <a:bodyPr/>
                    <a:lstStyle/>
                    <a:p>
                      <a:pPr algn="ctr" fontAlgn="b"/>
                      <a:r>
                        <a:rPr lang="es-ES" sz="16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s-ES" sz="1600" b="0" i="0" u="none" strike="noStrike">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ES" sz="1600" b="0" i="0" u="none" strike="noStrike" dirty="0">
                          <a:solidFill>
                            <a:srgbClr val="000000"/>
                          </a:solidFill>
                          <a:latin typeface="Calibri"/>
                        </a:rPr>
                        <a:t> </a:t>
                      </a:r>
                      <a:r>
                        <a:rPr lang="es-ES" sz="1600" b="0" i="0" u="none" strike="noStrike" dirty="0" smtClean="0">
                          <a:solidFill>
                            <a:srgbClr val="000000"/>
                          </a:solidFill>
                          <a:latin typeface="Calibri"/>
                        </a:rPr>
                        <a:t>Suma(</a:t>
                      </a:r>
                      <a:r>
                        <a:rPr lang="es-ES" sz="1600" b="0" i="0" u="none" strike="noStrike" dirty="0" err="1" smtClean="0">
                          <a:solidFill>
                            <a:srgbClr val="000000"/>
                          </a:solidFill>
                          <a:latin typeface="Calibri"/>
                        </a:rPr>
                        <a:t>r</a:t>
                      </a:r>
                      <a:r>
                        <a:rPr lang="es-ES" sz="1200" b="0" i="0" u="none" strike="noStrike" dirty="0" err="1" smtClean="0">
                          <a:solidFill>
                            <a:srgbClr val="000000"/>
                          </a:solidFill>
                          <a:latin typeface="Calibri"/>
                        </a:rPr>
                        <a:t>m</a:t>
                      </a:r>
                      <a:r>
                        <a:rPr lang="es-ES" sz="1500" b="0" i="0" u="none" strike="noStrike" dirty="0" smtClean="0">
                          <a:solidFill>
                            <a:srgbClr val="000000"/>
                          </a:solidFill>
                          <a:latin typeface="Calibri"/>
                        </a:rPr>
                        <a:t>)</a:t>
                      </a:r>
                      <a:endParaRPr lang="es-E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600" b="0" i="0" u="none" strike="noStrike" dirty="0">
                          <a:solidFill>
                            <a:srgbClr val="000000"/>
                          </a:solidFill>
                          <a:latin typeface="Calibri"/>
                        </a:rPr>
                        <a:t>0.0057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18" name="Picture 2" descr="I:\Fotos de Dell\MB900433183.JPG"/>
          <p:cNvPicPr>
            <a:picLocks noChangeAspect="1" noChangeArrowheads="1"/>
          </p:cNvPicPr>
          <p:nvPr/>
        </p:nvPicPr>
        <p:blipFill>
          <a:blip r:embed="rId7"/>
          <a:srcRect/>
          <a:stretch>
            <a:fillRect/>
          </a:stretch>
        </p:blipFill>
        <p:spPr bwMode="auto">
          <a:xfrm>
            <a:off x="0" y="0"/>
            <a:ext cx="1928794" cy="1071546"/>
          </a:xfrm>
          <a:prstGeom prst="rect">
            <a:avLst/>
          </a:prstGeom>
          <a:noFill/>
          <a:ln>
            <a:solidFill>
              <a:srgbClr val="92D050"/>
            </a:solid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5425</TotalTime>
  <Words>4294</Words>
  <Application>Microsoft Office PowerPoint</Application>
  <PresentationFormat>Presentación en pantalla (4:3)</PresentationFormat>
  <Paragraphs>1261</Paragraphs>
  <Slides>60</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60</vt:i4>
      </vt:variant>
    </vt:vector>
  </HeadingPairs>
  <TitlesOfParts>
    <vt:vector size="62" baseType="lpstr">
      <vt:lpstr>Tema de Office</vt:lpstr>
      <vt:lpstr>Ecuación</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Finanzas en Excel</dc:title>
  <dc:subject>Finanzas en Excel</dc:subject>
  <dc:creator>Cesar Antunez Irgoin</dc:creator>
  <cp:keywords>=</cp:keywords>
  <dc:description>Vive hoy día por que tal vez no haya un mañana...(CAI)</dc:description>
  <cp:lastModifiedBy>Cesar Antunez Irgoin</cp:lastModifiedBy>
  <cp:revision>551</cp:revision>
  <dcterms:created xsi:type="dcterms:W3CDTF">2011-04-04T14:42:52Z</dcterms:created>
  <dcterms:modified xsi:type="dcterms:W3CDTF">2011-06-02T22:38:35Z</dcterms:modified>
  <cp:category>Finanzas</cp:category>
</cp:coreProperties>
</file>